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Roboto"/>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CF9A53-691E-43E4-A77F-1780F7BB7AD2}">
  <a:tblStyle styleId="{94CF9A53-691E-43E4-A77F-1780F7BB7A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Merriweather-bold.fntdata"/><Relationship Id="rId14" Type="http://schemas.openxmlformats.org/officeDocument/2006/relationships/slide" Target="slides/slide9.xml"/><Relationship Id="rId36" Type="http://schemas.openxmlformats.org/officeDocument/2006/relationships/font" Target="fonts/Merriweather-regular.fntdata"/><Relationship Id="rId17" Type="http://schemas.openxmlformats.org/officeDocument/2006/relationships/slide" Target="slides/slide12.xml"/><Relationship Id="rId39" Type="http://schemas.openxmlformats.org/officeDocument/2006/relationships/font" Target="fonts/Merriweather-boldItalic.fntdata"/><Relationship Id="rId16" Type="http://schemas.openxmlformats.org/officeDocument/2006/relationships/slide" Target="slides/slide11.xml"/><Relationship Id="rId38" Type="http://schemas.openxmlformats.org/officeDocument/2006/relationships/font" Target="fonts/Merriweather-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40eed6f36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440eed6f36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40eed6f36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2440eed6f36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40eed6f36_0_29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2440eed6f36_0_2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40eed6f36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440eed6f36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40eed6f36_0_29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440eed6f36_0_29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40eed6f36_0_30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440eed6f36_0_3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4118c17c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244118c17c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58e535a3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458e535a3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40eed6f36_0_30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440eed6f36_0_30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40eed6f36_0_30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2440eed6f36_0_30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440eed6f3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2440eed6f3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40eed6f36_0_30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440eed6f36_0_3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40eed6f36_0_30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440eed6f36_0_30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40eed6f36_0_30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2440eed6f36_0_30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48b5ac49c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248b5ac49c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8b5ac49c8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48b5ac49c8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8b5ac49c8_4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48b5ac49c8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40eed6f36_0_30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440eed6f36_0_30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40eed6f36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2440eed6f36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58e535a3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58e535a39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458e535a39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40eed6f3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440eed6f3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40eed6f36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440eed6f3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b5ac49c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48b5ac49c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8b5ac49c8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48b5ac49c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40eed6f36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440eed6f36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p2"/>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 name="Google Shape;16;p2"/>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2"/>
              </a:buClr>
              <a:buSzPts val="2100"/>
              <a:buNone/>
              <a:defRPr sz="2100">
                <a:solidFill>
                  <a:schemeClr val="lt2"/>
                </a:solidFill>
              </a:defRPr>
            </a:lvl1pPr>
            <a:lvl2pPr lvl="1" rtl="0">
              <a:lnSpc>
                <a:spcPct val="100000"/>
              </a:lnSpc>
              <a:spcBef>
                <a:spcPts val="0"/>
              </a:spcBef>
              <a:spcAft>
                <a:spcPts val="0"/>
              </a:spcAft>
              <a:buClr>
                <a:schemeClr val="lt2"/>
              </a:buClr>
              <a:buSzPts val="2100"/>
              <a:buNone/>
              <a:defRPr sz="2100">
                <a:solidFill>
                  <a:schemeClr val="lt2"/>
                </a:solidFill>
              </a:defRPr>
            </a:lvl2pPr>
            <a:lvl3pPr lvl="2" rtl="0">
              <a:lnSpc>
                <a:spcPct val="100000"/>
              </a:lnSpc>
              <a:spcBef>
                <a:spcPts val="0"/>
              </a:spcBef>
              <a:spcAft>
                <a:spcPts val="0"/>
              </a:spcAft>
              <a:buClr>
                <a:schemeClr val="lt2"/>
              </a:buClr>
              <a:buSzPts val="2100"/>
              <a:buNone/>
              <a:defRPr sz="2100">
                <a:solidFill>
                  <a:schemeClr val="lt2"/>
                </a:solidFill>
              </a:defRPr>
            </a:lvl3pPr>
            <a:lvl4pPr lvl="3" rtl="0">
              <a:lnSpc>
                <a:spcPct val="100000"/>
              </a:lnSpc>
              <a:spcBef>
                <a:spcPts val="0"/>
              </a:spcBef>
              <a:spcAft>
                <a:spcPts val="0"/>
              </a:spcAft>
              <a:buClr>
                <a:schemeClr val="lt2"/>
              </a:buClr>
              <a:buSzPts val="2100"/>
              <a:buNone/>
              <a:defRPr sz="2100">
                <a:solidFill>
                  <a:schemeClr val="lt2"/>
                </a:solidFill>
              </a:defRPr>
            </a:lvl4pPr>
            <a:lvl5pPr lvl="4" rtl="0">
              <a:lnSpc>
                <a:spcPct val="100000"/>
              </a:lnSpc>
              <a:spcBef>
                <a:spcPts val="0"/>
              </a:spcBef>
              <a:spcAft>
                <a:spcPts val="0"/>
              </a:spcAft>
              <a:buClr>
                <a:schemeClr val="lt2"/>
              </a:buClr>
              <a:buSzPts val="2100"/>
              <a:buNone/>
              <a:defRPr sz="2100">
                <a:solidFill>
                  <a:schemeClr val="lt2"/>
                </a:solidFill>
              </a:defRPr>
            </a:lvl5pPr>
            <a:lvl6pPr lvl="5" rtl="0">
              <a:lnSpc>
                <a:spcPct val="100000"/>
              </a:lnSpc>
              <a:spcBef>
                <a:spcPts val="0"/>
              </a:spcBef>
              <a:spcAft>
                <a:spcPts val="0"/>
              </a:spcAft>
              <a:buClr>
                <a:schemeClr val="lt2"/>
              </a:buClr>
              <a:buSzPts val="2100"/>
              <a:buNone/>
              <a:defRPr sz="2100">
                <a:solidFill>
                  <a:schemeClr val="lt2"/>
                </a:solidFill>
              </a:defRPr>
            </a:lvl6pPr>
            <a:lvl7pPr lvl="6" rtl="0">
              <a:lnSpc>
                <a:spcPct val="100000"/>
              </a:lnSpc>
              <a:spcBef>
                <a:spcPts val="0"/>
              </a:spcBef>
              <a:spcAft>
                <a:spcPts val="0"/>
              </a:spcAft>
              <a:buClr>
                <a:schemeClr val="lt2"/>
              </a:buClr>
              <a:buSzPts val="2100"/>
              <a:buNone/>
              <a:defRPr sz="2100">
                <a:solidFill>
                  <a:schemeClr val="lt2"/>
                </a:solidFill>
              </a:defRPr>
            </a:lvl7pPr>
            <a:lvl8pPr lvl="7" rtl="0">
              <a:lnSpc>
                <a:spcPct val="100000"/>
              </a:lnSpc>
              <a:spcBef>
                <a:spcPts val="0"/>
              </a:spcBef>
              <a:spcAft>
                <a:spcPts val="0"/>
              </a:spcAft>
              <a:buClr>
                <a:schemeClr val="lt2"/>
              </a:buClr>
              <a:buSzPts val="2100"/>
              <a:buNone/>
              <a:defRPr sz="2100">
                <a:solidFill>
                  <a:schemeClr val="lt2"/>
                </a:solidFill>
              </a:defRPr>
            </a:lvl8pPr>
            <a:lvl9pPr lvl="8" rtl="0">
              <a:lnSpc>
                <a:spcPct val="100000"/>
              </a:lnSpc>
              <a:spcBef>
                <a:spcPts val="0"/>
              </a:spcBef>
              <a:spcAft>
                <a:spcPts val="0"/>
              </a:spcAft>
              <a:buClr>
                <a:schemeClr val="lt2"/>
              </a:buClr>
              <a:buSzPts val="2100"/>
              <a:buNone/>
              <a:defRPr sz="2100">
                <a:solidFill>
                  <a:schemeClr val="lt2"/>
                </a:solidFill>
              </a:defRPr>
            </a:lvl9pPr>
          </a:lstStyle>
          <a:p/>
        </p:txBody>
      </p:sp>
      <p:sp>
        <p:nvSpPr>
          <p:cNvPr id="17" name="Google Shape;17;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rtl="0">
              <a:spcBef>
                <a:spcPts val="0"/>
              </a:spcBef>
              <a:spcAft>
                <a:spcPts val="0"/>
              </a:spcAft>
              <a:buClr>
                <a:schemeClr val="lt1"/>
              </a:buClr>
              <a:buSzPts val="13300"/>
              <a:buNone/>
              <a:defRPr sz="13300">
                <a:solidFill>
                  <a:schemeClr val="lt1"/>
                </a:solidFill>
              </a:defRPr>
            </a:lvl1pPr>
            <a:lvl2pPr lvl="1" rtl="0">
              <a:spcBef>
                <a:spcPts val="0"/>
              </a:spcBef>
              <a:spcAft>
                <a:spcPts val="0"/>
              </a:spcAft>
              <a:buClr>
                <a:schemeClr val="lt1"/>
              </a:buClr>
              <a:buSzPts val="13300"/>
              <a:buNone/>
              <a:defRPr sz="13300">
                <a:solidFill>
                  <a:schemeClr val="lt1"/>
                </a:solidFill>
              </a:defRPr>
            </a:lvl2pPr>
            <a:lvl3pPr lvl="2" rtl="0">
              <a:spcBef>
                <a:spcPts val="0"/>
              </a:spcBef>
              <a:spcAft>
                <a:spcPts val="0"/>
              </a:spcAft>
              <a:buClr>
                <a:schemeClr val="lt1"/>
              </a:buClr>
              <a:buSzPts val="13300"/>
              <a:buNone/>
              <a:defRPr sz="13300">
                <a:solidFill>
                  <a:schemeClr val="lt1"/>
                </a:solidFill>
              </a:defRPr>
            </a:lvl3pPr>
            <a:lvl4pPr lvl="3" rtl="0">
              <a:spcBef>
                <a:spcPts val="0"/>
              </a:spcBef>
              <a:spcAft>
                <a:spcPts val="0"/>
              </a:spcAft>
              <a:buClr>
                <a:schemeClr val="lt1"/>
              </a:buClr>
              <a:buSzPts val="13300"/>
              <a:buNone/>
              <a:defRPr sz="13300">
                <a:solidFill>
                  <a:schemeClr val="lt1"/>
                </a:solidFill>
              </a:defRPr>
            </a:lvl4pPr>
            <a:lvl5pPr lvl="4" rtl="0">
              <a:spcBef>
                <a:spcPts val="0"/>
              </a:spcBef>
              <a:spcAft>
                <a:spcPts val="0"/>
              </a:spcAft>
              <a:buClr>
                <a:schemeClr val="lt1"/>
              </a:buClr>
              <a:buSzPts val="13300"/>
              <a:buNone/>
              <a:defRPr sz="13300">
                <a:solidFill>
                  <a:schemeClr val="lt1"/>
                </a:solidFill>
              </a:defRPr>
            </a:lvl5pPr>
            <a:lvl6pPr lvl="5" rtl="0">
              <a:spcBef>
                <a:spcPts val="0"/>
              </a:spcBef>
              <a:spcAft>
                <a:spcPts val="0"/>
              </a:spcAft>
              <a:buClr>
                <a:schemeClr val="lt1"/>
              </a:buClr>
              <a:buSzPts val="13300"/>
              <a:buNone/>
              <a:defRPr sz="13300">
                <a:solidFill>
                  <a:schemeClr val="lt1"/>
                </a:solidFill>
              </a:defRPr>
            </a:lvl6pPr>
            <a:lvl7pPr lvl="6" rtl="0">
              <a:spcBef>
                <a:spcPts val="0"/>
              </a:spcBef>
              <a:spcAft>
                <a:spcPts val="0"/>
              </a:spcAft>
              <a:buClr>
                <a:schemeClr val="lt1"/>
              </a:buClr>
              <a:buSzPts val="13300"/>
              <a:buNone/>
              <a:defRPr sz="13300">
                <a:solidFill>
                  <a:schemeClr val="lt1"/>
                </a:solidFill>
              </a:defRPr>
            </a:lvl7pPr>
            <a:lvl8pPr lvl="7" rtl="0">
              <a:spcBef>
                <a:spcPts val="0"/>
              </a:spcBef>
              <a:spcAft>
                <a:spcPts val="0"/>
              </a:spcAft>
              <a:buClr>
                <a:schemeClr val="lt1"/>
              </a:buClr>
              <a:buSzPts val="13300"/>
              <a:buNone/>
              <a:defRPr sz="13300">
                <a:solidFill>
                  <a:schemeClr val="lt1"/>
                </a:solidFill>
              </a:defRPr>
            </a:lvl8pPr>
            <a:lvl9pPr lvl="8" rtl="0">
              <a:spcBef>
                <a:spcPts val="0"/>
              </a:spcBef>
              <a:spcAft>
                <a:spcPts val="0"/>
              </a:spcAft>
              <a:buClr>
                <a:schemeClr val="lt1"/>
              </a:buClr>
              <a:buSzPts val="13300"/>
              <a:buNone/>
              <a:defRPr sz="13300">
                <a:solidFill>
                  <a:schemeClr val="lt1"/>
                </a:solidFill>
              </a:defRPr>
            </a:lvl9pPr>
          </a:lstStyle>
          <a:p>
            <a:r>
              <a:t>xx%</a:t>
            </a:r>
          </a:p>
        </p:txBody>
      </p:sp>
      <p:sp>
        <p:nvSpPr>
          <p:cNvPr id="60" name="Google Shape;60;p11"/>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accent2"/>
              </a:buClr>
              <a:buSzPts val="1700"/>
              <a:buChar char="●"/>
              <a:defRPr>
                <a:solidFill>
                  <a:schemeClr val="accent2"/>
                </a:solidFill>
              </a:defRPr>
            </a:lvl1pPr>
            <a:lvl2pPr indent="-323850" lvl="1" marL="914400" rtl="0">
              <a:spcBef>
                <a:spcPts val="0"/>
              </a:spcBef>
              <a:spcAft>
                <a:spcPts val="0"/>
              </a:spcAft>
              <a:buClr>
                <a:schemeClr val="accent2"/>
              </a:buClr>
              <a:buSzPts val="1500"/>
              <a:buChar char="○"/>
              <a:defRPr>
                <a:solidFill>
                  <a:schemeClr val="accent2"/>
                </a:solidFill>
              </a:defRPr>
            </a:lvl2pPr>
            <a:lvl3pPr indent="-323850" lvl="2" marL="1371600" rtl="0">
              <a:spcBef>
                <a:spcPts val="0"/>
              </a:spcBef>
              <a:spcAft>
                <a:spcPts val="0"/>
              </a:spcAft>
              <a:buClr>
                <a:schemeClr val="accent2"/>
              </a:buClr>
              <a:buSzPts val="1500"/>
              <a:buChar char="■"/>
              <a:defRPr>
                <a:solidFill>
                  <a:schemeClr val="accent2"/>
                </a:solidFill>
              </a:defRPr>
            </a:lvl3pPr>
            <a:lvl4pPr indent="-323850" lvl="3" marL="1828800" rtl="0">
              <a:spcBef>
                <a:spcPts val="0"/>
              </a:spcBef>
              <a:spcAft>
                <a:spcPts val="0"/>
              </a:spcAft>
              <a:buClr>
                <a:schemeClr val="accent2"/>
              </a:buClr>
              <a:buSzPts val="1500"/>
              <a:buChar char="●"/>
              <a:defRPr>
                <a:solidFill>
                  <a:schemeClr val="accent2"/>
                </a:solidFill>
              </a:defRPr>
            </a:lvl4pPr>
            <a:lvl5pPr indent="-323850" lvl="4" marL="2286000" rtl="0">
              <a:spcBef>
                <a:spcPts val="0"/>
              </a:spcBef>
              <a:spcAft>
                <a:spcPts val="0"/>
              </a:spcAft>
              <a:buClr>
                <a:schemeClr val="accent2"/>
              </a:buClr>
              <a:buSzPts val="1500"/>
              <a:buChar char="○"/>
              <a:defRPr>
                <a:solidFill>
                  <a:schemeClr val="accent2"/>
                </a:solidFill>
              </a:defRPr>
            </a:lvl5pPr>
            <a:lvl6pPr indent="-323850" lvl="5" marL="2743200" rtl="0">
              <a:spcBef>
                <a:spcPts val="0"/>
              </a:spcBef>
              <a:spcAft>
                <a:spcPts val="0"/>
              </a:spcAft>
              <a:buClr>
                <a:schemeClr val="accent2"/>
              </a:buClr>
              <a:buSzPts val="1500"/>
              <a:buChar char="■"/>
              <a:defRPr>
                <a:solidFill>
                  <a:schemeClr val="accent2"/>
                </a:solidFill>
              </a:defRPr>
            </a:lvl6pPr>
            <a:lvl7pPr indent="-323850" lvl="6" marL="3200400" rtl="0">
              <a:spcBef>
                <a:spcPts val="0"/>
              </a:spcBef>
              <a:spcAft>
                <a:spcPts val="0"/>
              </a:spcAft>
              <a:buClr>
                <a:schemeClr val="accent2"/>
              </a:buClr>
              <a:buSzPts val="1500"/>
              <a:buChar char="●"/>
              <a:defRPr>
                <a:solidFill>
                  <a:schemeClr val="accent2"/>
                </a:solidFill>
              </a:defRPr>
            </a:lvl7pPr>
            <a:lvl8pPr indent="-323850" lvl="7" marL="3657600" rtl="0">
              <a:spcBef>
                <a:spcPts val="0"/>
              </a:spcBef>
              <a:spcAft>
                <a:spcPts val="0"/>
              </a:spcAft>
              <a:buClr>
                <a:schemeClr val="accent2"/>
              </a:buClr>
              <a:buSzPts val="1500"/>
              <a:buChar char="○"/>
              <a:defRPr>
                <a:solidFill>
                  <a:schemeClr val="accent2"/>
                </a:solidFill>
              </a:defRPr>
            </a:lvl8pPr>
            <a:lvl9pPr indent="-323850" lvl="8" marL="4114800" rtl="0">
              <a:spcBef>
                <a:spcPts val="0"/>
              </a:spcBef>
              <a:spcAft>
                <a:spcPts val="0"/>
              </a:spcAft>
              <a:buClr>
                <a:schemeClr val="accent2"/>
              </a:buClr>
              <a:buSzPts val="1500"/>
              <a:buChar char="■"/>
              <a:defRPr>
                <a:solidFill>
                  <a:schemeClr val="accent2"/>
                </a:solidFill>
              </a:defRPr>
            </a:lvl9pPr>
          </a:lstStyle>
          <a:p/>
        </p:txBody>
      </p:sp>
      <p:sp>
        <p:nvSpPr>
          <p:cNvPr id="61" name="Google Shape;6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 name="Shape 64"/>
        <p:cNvGrpSpPr/>
        <p:nvPr/>
      </p:nvGrpSpPr>
      <p:grpSpPr>
        <a:xfrm>
          <a:off x="0" y="0"/>
          <a:ext cx="0" cy="0"/>
          <a:chOff x="0" y="0"/>
          <a:chExt cx="0" cy="0"/>
        </a:xfrm>
      </p:grpSpPr>
      <p:sp>
        <p:nvSpPr>
          <p:cNvPr id="65" name="Google Shape;65;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6" name="Google Shape;66;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7" name="Google Shape;67;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p3"/>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p3"/>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 name="Google Shape;22;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4"/>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p4"/>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p4"/>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7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28" name="Google Shape;28;p4"/>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29" name="Google Shape;29;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7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33" name="Google Shape;33;p5"/>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4" name="Google Shape;34;p5"/>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5" name="Google Shape;3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6"/>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7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39" name="Google Shape;39;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7"/>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7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43" name="Google Shape;43;p7"/>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accent2"/>
              </a:buClr>
              <a:buSzPts val="1700"/>
              <a:buChar char="●"/>
              <a:defRPr>
                <a:solidFill>
                  <a:schemeClr val="accent2"/>
                </a:solidFill>
              </a:defRPr>
            </a:lvl1pPr>
            <a:lvl2pPr indent="-323850" lvl="1" marL="914400" rtl="0">
              <a:spcBef>
                <a:spcPts val="0"/>
              </a:spcBef>
              <a:spcAft>
                <a:spcPts val="0"/>
              </a:spcAft>
              <a:buClr>
                <a:schemeClr val="accent2"/>
              </a:buClr>
              <a:buSzPts val="1500"/>
              <a:buChar char="○"/>
              <a:defRPr>
                <a:solidFill>
                  <a:schemeClr val="accent2"/>
                </a:solidFill>
              </a:defRPr>
            </a:lvl2pPr>
            <a:lvl3pPr indent="-323850" lvl="2" marL="1371600" rtl="0">
              <a:spcBef>
                <a:spcPts val="0"/>
              </a:spcBef>
              <a:spcAft>
                <a:spcPts val="0"/>
              </a:spcAft>
              <a:buClr>
                <a:schemeClr val="accent2"/>
              </a:buClr>
              <a:buSzPts val="1500"/>
              <a:buChar char="■"/>
              <a:defRPr>
                <a:solidFill>
                  <a:schemeClr val="accent2"/>
                </a:solidFill>
              </a:defRPr>
            </a:lvl3pPr>
            <a:lvl4pPr indent="-323850" lvl="3" marL="1828800" rtl="0">
              <a:spcBef>
                <a:spcPts val="0"/>
              </a:spcBef>
              <a:spcAft>
                <a:spcPts val="0"/>
              </a:spcAft>
              <a:buClr>
                <a:schemeClr val="accent2"/>
              </a:buClr>
              <a:buSzPts val="1500"/>
              <a:buChar char="●"/>
              <a:defRPr>
                <a:solidFill>
                  <a:schemeClr val="accent2"/>
                </a:solidFill>
              </a:defRPr>
            </a:lvl4pPr>
            <a:lvl5pPr indent="-323850" lvl="4" marL="2286000" rtl="0">
              <a:spcBef>
                <a:spcPts val="0"/>
              </a:spcBef>
              <a:spcAft>
                <a:spcPts val="0"/>
              </a:spcAft>
              <a:buClr>
                <a:schemeClr val="accent2"/>
              </a:buClr>
              <a:buSzPts val="1500"/>
              <a:buChar char="○"/>
              <a:defRPr>
                <a:solidFill>
                  <a:schemeClr val="accent2"/>
                </a:solidFill>
              </a:defRPr>
            </a:lvl5pPr>
            <a:lvl6pPr indent="-323850" lvl="5" marL="2743200" rtl="0">
              <a:spcBef>
                <a:spcPts val="0"/>
              </a:spcBef>
              <a:spcAft>
                <a:spcPts val="0"/>
              </a:spcAft>
              <a:buClr>
                <a:schemeClr val="accent2"/>
              </a:buClr>
              <a:buSzPts val="1500"/>
              <a:buChar char="■"/>
              <a:defRPr>
                <a:solidFill>
                  <a:schemeClr val="accent2"/>
                </a:solidFill>
              </a:defRPr>
            </a:lvl6pPr>
            <a:lvl7pPr indent="-323850" lvl="6" marL="3200400" rtl="0">
              <a:spcBef>
                <a:spcPts val="0"/>
              </a:spcBef>
              <a:spcAft>
                <a:spcPts val="0"/>
              </a:spcAft>
              <a:buClr>
                <a:schemeClr val="accent2"/>
              </a:buClr>
              <a:buSzPts val="1500"/>
              <a:buChar char="●"/>
              <a:defRPr>
                <a:solidFill>
                  <a:schemeClr val="accent2"/>
                </a:solidFill>
              </a:defRPr>
            </a:lvl7pPr>
            <a:lvl8pPr indent="-323850" lvl="7" marL="3657600" rtl="0">
              <a:spcBef>
                <a:spcPts val="0"/>
              </a:spcBef>
              <a:spcAft>
                <a:spcPts val="0"/>
              </a:spcAft>
              <a:buClr>
                <a:schemeClr val="accent2"/>
              </a:buClr>
              <a:buSzPts val="1500"/>
              <a:buChar char="○"/>
              <a:defRPr>
                <a:solidFill>
                  <a:schemeClr val="accent2"/>
                </a:solidFill>
              </a:defRPr>
            </a:lvl8pPr>
            <a:lvl9pPr indent="-323850" lvl="8" marL="4114800" rtl="0">
              <a:spcBef>
                <a:spcPts val="0"/>
              </a:spcBef>
              <a:spcAft>
                <a:spcPts val="0"/>
              </a:spcAft>
              <a:buClr>
                <a:schemeClr val="accent2"/>
              </a:buClr>
              <a:buSzPts val="1500"/>
              <a:buChar char="■"/>
              <a:defRPr>
                <a:solidFill>
                  <a:schemeClr val="accent2"/>
                </a:solidFill>
              </a:defRPr>
            </a:lvl9pPr>
          </a:lstStyle>
          <a:p/>
        </p:txBody>
      </p:sp>
      <p:sp>
        <p:nvSpPr>
          <p:cNvPr id="44" name="Google Shape;44;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7" name="Google Shape;47;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3700"/>
              <a:buNone/>
              <a:defRPr>
                <a:solidFill>
                  <a:schemeClr val="l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p:txBody>
      </p:sp>
      <p:sp>
        <p:nvSpPr>
          <p:cNvPr id="51" name="Google Shape;51;p9"/>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accent2"/>
              </a:buClr>
              <a:buSzPts val="2100"/>
              <a:buNone/>
              <a:defRPr sz="2100">
                <a:solidFill>
                  <a:schemeClr val="accent2"/>
                </a:solidFill>
              </a:defRPr>
            </a:lvl1pPr>
            <a:lvl2pPr lvl="1" rtl="0">
              <a:lnSpc>
                <a:spcPct val="100000"/>
              </a:lnSpc>
              <a:spcBef>
                <a:spcPts val="0"/>
              </a:spcBef>
              <a:spcAft>
                <a:spcPts val="0"/>
              </a:spcAft>
              <a:buClr>
                <a:schemeClr val="accent2"/>
              </a:buClr>
              <a:buSzPts val="2100"/>
              <a:buNone/>
              <a:defRPr sz="2100">
                <a:solidFill>
                  <a:schemeClr val="accent2"/>
                </a:solidFill>
              </a:defRPr>
            </a:lvl2pPr>
            <a:lvl3pPr lvl="2" rtl="0">
              <a:lnSpc>
                <a:spcPct val="100000"/>
              </a:lnSpc>
              <a:spcBef>
                <a:spcPts val="0"/>
              </a:spcBef>
              <a:spcAft>
                <a:spcPts val="0"/>
              </a:spcAft>
              <a:buClr>
                <a:schemeClr val="accent2"/>
              </a:buClr>
              <a:buSzPts val="2100"/>
              <a:buNone/>
              <a:defRPr sz="2100">
                <a:solidFill>
                  <a:schemeClr val="accent2"/>
                </a:solidFill>
              </a:defRPr>
            </a:lvl3pPr>
            <a:lvl4pPr lvl="3" rtl="0">
              <a:lnSpc>
                <a:spcPct val="100000"/>
              </a:lnSpc>
              <a:spcBef>
                <a:spcPts val="0"/>
              </a:spcBef>
              <a:spcAft>
                <a:spcPts val="0"/>
              </a:spcAft>
              <a:buClr>
                <a:schemeClr val="accent2"/>
              </a:buClr>
              <a:buSzPts val="2100"/>
              <a:buNone/>
              <a:defRPr sz="2100">
                <a:solidFill>
                  <a:schemeClr val="accent2"/>
                </a:solidFill>
              </a:defRPr>
            </a:lvl4pPr>
            <a:lvl5pPr lvl="4" rtl="0">
              <a:lnSpc>
                <a:spcPct val="100000"/>
              </a:lnSpc>
              <a:spcBef>
                <a:spcPts val="0"/>
              </a:spcBef>
              <a:spcAft>
                <a:spcPts val="0"/>
              </a:spcAft>
              <a:buClr>
                <a:schemeClr val="accent2"/>
              </a:buClr>
              <a:buSzPts val="2100"/>
              <a:buNone/>
              <a:defRPr sz="2100">
                <a:solidFill>
                  <a:schemeClr val="accent2"/>
                </a:solidFill>
              </a:defRPr>
            </a:lvl5pPr>
            <a:lvl6pPr lvl="5" rtl="0">
              <a:lnSpc>
                <a:spcPct val="100000"/>
              </a:lnSpc>
              <a:spcBef>
                <a:spcPts val="0"/>
              </a:spcBef>
              <a:spcAft>
                <a:spcPts val="0"/>
              </a:spcAft>
              <a:buClr>
                <a:schemeClr val="accent2"/>
              </a:buClr>
              <a:buSzPts val="2100"/>
              <a:buNone/>
              <a:defRPr sz="2100">
                <a:solidFill>
                  <a:schemeClr val="accent2"/>
                </a:solidFill>
              </a:defRPr>
            </a:lvl6pPr>
            <a:lvl7pPr lvl="6" rtl="0">
              <a:lnSpc>
                <a:spcPct val="100000"/>
              </a:lnSpc>
              <a:spcBef>
                <a:spcPts val="0"/>
              </a:spcBef>
              <a:spcAft>
                <a:spcPts val="0"/>
              </a:spcAft>
              <a:buClr>
                <a:schemeClr val="accent2"/>
              </a:buClr>
              <a:buSzPts val="2100"/>
              <a:buNone/>
              <a:defRPr sz="2100">
                <a:solidFill>
                  <a:schemeClr val="accent2"/>
                </a:solidFill>
              </a:defRPr>
            </a:lvl7pPr>
            <a:lvl8pPr lvl="7" rtl="0">
              <a:lnSpc>
                <a:spcPct val="100000"/>
              </a:lnSpc>
              <a:spcBef>
                <a:spcPts val="0"/>
              </a:spcBef>
              <a:spcAft>
                <a:spcPts val="0"/>
              </a:spcAft>
              <a:buClr>
                <a:schemeClr val="accent2"/>
              </a:buClr>
              <a:buSzPts val="2100"/>
              <a:buNone/>
              <a:defRPr sz="2100">
                <a:solidFill>
                  <a:schemeClr val="accent2"/>
                </a:solidFill>
              </a:defRPr>
            </a:lvl8pPr>
            <a:lvl9pPr lvl="8" rtl="0">
              <a:lnSpc>
                <a:spcPct val="100000"/>
              </a:lnSpc>
              <a:spcBef>
                <a:spcPts val="0"/>
              </a:spcBef>
              <a:spcAft>
                <a:spcPts val="0"/>
              </a:spcAft>
              <a:buClr>
                <a:schemeClr val="accent2"/>
              </a:buClr>
              <a:buSzPts val="2100"/>
              <a:buNone/>
              <a:defRPr sz="2100">
                <a:solidFill>
                  <a:schemeClr val="accent2"/>
                </a:solidFill>
              </a:defRPr>
            </a:lvl9pPr>
          </a:lstStyle>
          <a:p/>
        </p:txBody>
      </p:sp>
      <p:sp>
        <p:nvSpPr>
          <p:cNvPr id="52" name="Google Shape;52;p9"/>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3" name="Google Shape;53;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 name="Google Shape;56;p10"/>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7" name="Google Shape;5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gradFill>
          <a:gsLst>
            <a:gs pos="0">
              <a:srgbClr val="FFFFFF"/>
            </a:gs>
            <a:gs pos="100000">
              <a:srgbClr val="80E5FC"/>
            </a:gs>
          </a:gsLst>
          <a:lin ang="5400012" scaled="0"/>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rtl="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latin typeface="Roboto"/>
                <a:ea typeface="Roboto"/>
                <a:cs typeface="Roboto"/>
                <a:sym typeface="Roboto"/>
              </a:defRPr>
            </a:lvl1pPr>
            <a:lvl2pPr lvl="1" rtl="0" algn="r">
              <a:buNone/>
              <a:defRPr sz="1300">
                <a:solidFill>
                  <a:schemeClr val="dk2"/>
                </a:solidFill>
                <a:latin typeface="Roboto"/>
                <a:ea typeface="Roboto"/>
                <a:cs typeface="Roboto"/>
                <a:sym typeface="Roboto"/>
              </a:defRPr>
            </a:lvl2pPr>
            <a:lvl3pPr lvl="2" rtl="0" algn="r">
              <a:buNone/>
              <a:defRPr sz="1300">
                <a:solidFill>
                  <a:schemeClr val="dk2"/>
                </a:solidFill>
                <a:latin typeface="Roboto"/>
                <a:ea typeface="Roboto"/>
                <a:cs typeface="Roboto"/>
                <a:sym typeface="Roboto"/>
              </a:defRPr>
            </a:lvl3pPr>
            <a:lvl4pPr lvl="3" rtl="0" algn="r">
              <a:buNone/>
              <a:defRPr sz="1300">
                <a:solidFill>
                  <a:schemeClr val="dk2"/>
                </a:solidFill>
                <a:latin typeface="Roboto"/>
                <a:ea typeface="Roboto"/>
                <a:cs typeface="Roboto"/>
                <a:sym typeface="Roboto"/>
              </a:defRPr>
            </a:lvl4pPr>
            <a:lvl5pPr lvl="4" rtl="0" algn="r">
              <a:buNone/>
              <a:defRPr sz="1300">
                <a:solidFill>
                  <a:schemeClr val="dk2"/>
                </a:solidFill>
                <a:latin typeface="Roboto"/>
                <a:ea typeface="Roboto"/>
                <a:cs typeface="Roboto"/>
                <a:sym typeface="Roboto"/>
              </a:defRPr>
            </a:lvl5pPr>
            <a:lvl6pPr lvl="5" rtl="0" algn="r">
              <a:buNone/>
              <a:defRPr sz="1300">
                <a:solidFill>
                  <a:schemeClr val="dk2"/>
                </a:solidFill>
                <a:latin typeface="Roboto"/>
                <a:ea typeface="Roboto"/>
                <a:cs typeface="Roboto"/>
                <a:sym typeface="Roboto"/>
              </a:defRPr>
            </a:lvl6pPr>
            <a:lvl7pPr lvl="6" rtl="0" algn="r">
              <a:buNone/>
              <a:defRPr sz="1300">
                <a:solidFill>
                  <a:schemeClr val="dk2"/>
                </a:solidFill>
                <a:latin typeface="Roboto"/>
                <a:ea typeface="Roboto"/>
                <a:cs typeface="Roboto"/>
                <a:sym typeface="Roboto"/>
              </a:defRPr>
            </a:lvl7pPr>
            <a:lvl8pPr lvl="7" rtl="0" algn="r">
              <a:buNone/>
              <a:defRPr sz="1300">
                <a:solidFill>
                  <a:schemeClr val="dk2"/>
                </a:solidFill>
                <a:latin typeface="Roboto"/>
                <a:ea typeface="Roboto"/>
                <a:cs typeface="Roboto"/>
                <a:sym typeface="Roboto"/>
              </a:defRPr>
            </a:lvl8pPr>
            <a:lvl9pPr lvl="8" rtl="0"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11.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24.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20.png"/><Relationship Id="rId7"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7.png"/><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25.gif"/><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23.gif"/><Relationship Id="rId6"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4.png"/><Relationship Id="rId6"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2.gif"/><Relationship Id="rId6" Type="http://schemas.openxmlformats.org/officeDocument/2006/relationships/image" Target="../media/image27.gif"/><Relationship Id="rId7"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jpg"/><Relationship Id="rId4" Type="http://schemas.openxmlformats.org/officeDocument/2006/relationships/image" Target="../media/image28.jpg"/><Relationship Id="rId9" Type="http://schemas.openxmlformats.org/officeDocument/2006/relationships/image" Target="../media/image3.jpg"/><Relationship Id="rId5" Type="http://schemas.openxmlformats.org/officeDocument/2006/relationships/image" Target="../media/image17.jpg"/><Relationship Id="rId6" Type="http://schemas.openxmlformats.org/officeDocument/2006/relationships/image" Target="../media/image21.jpg"/><Relationship Id="rId7" Type="http://schemas.openxmlformats.org/officeDocument/2006/relationships/image" Target="../media/image1.png"/><Relationship Id="rId8"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1.jpg"/><Relationship Id="rId4" Type="http://schemas.openxmlformats.org/officeDocument/2006/relationships/image" Target="../media/image3.jpg"/><Relationship Id="rId5" Type="http://schemas.openxmlformats.org/officeDocument/2006/relationships/image" Target="../media/image11.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8.gif"/><Relationship Id="rId6" Type="http://schemas.openxmlformats.org/officeDocument/2006/relationships/image" Target="../media/image4.gif"/><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3.jpg"/><Relationship Id="rId5" Type="http://schemas.openxmlformats.org/officeDocument/2006/relationships/image" Target="../media/image11.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hyperlink" Target="http://drive.google.com/file/d/13wwrzj6KGGvcdIdvnOv-hHOWJsNeapsh/view" TargetMode="External"/><Relationship Id="rId6" Type="http://schemas.openxmlformats.org/officeDocument/2006/relationships/image" Target="../media/image5.jp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jpg"/><Relationship Id="rId9"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jpg"/><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image" Target="../media/image1.png"/><Relationship Id="rId6" Type="http://schemas.openxmlformats.org/officeDocument/2006/relationships/hyperlink" Target="http://drive.google.com/file/d/1CNuigsJuSq4cRHx3tEsEmDQVLWKlCESO/view" TargetMode="External"/><Relationship Id="rId7"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33.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4"/>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75" name="Google Shape;75;p14"/>
          <p:cNvPicPr preferRelativeResize="0"/>
          <p:nvPr/>
        </p:nvPicPr>
        <p:blipFill rotWithShape="1">
          <a:blip r:embed="rId4">
            <a:alphaModFix/>
          </a:blip>
          <a:srcRect b="0" l="0" r="0" t="0"/>
          <a:stretch/>
        </p:blipFill>
        <p:spPr>
          <a:xfrm>
            <a:off x="135368" y="5661933"/>
            <a:ext cx="1000124" cy="1152615"/>
          </a:xfrm>
          <a:prstGeom prst="rect">
            <a:avLst/>
          </a:prstGeom>
          <a:noFill/>
          <a:ln>
            <a:noFill/>
          </a:ln>
        </p:spPr>
      </p:pic>
      <p:sp>
        <p:nvSpPr>
          <p:cNvPr id="76" name="Google Shape;76;p14"/>
          <p:cNvSpPr txBox="1"/>
          <p:nvPr/>
        </p:nvSpPr>
        <p:spPr>
          <a:xfrm>
            <a:off x="838200" y="656605"/>
            <a:ext cx="10515600" cy="427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t/>
            </a:r>
            <a:endParaRPr/>
          </a:p>
        </p:txBody>
      </p:sp>
      <p:pic>
        <p:nvPicPr>
          <p:cNvPr descr="A picture containing shape&#10;&#10;Description automatically generated" id="77" name="Google Shape;77;p14"/>
          <p:cNvPicPr preferRelativeResize="0"/>
          <p:nvPr/>
        </p:nvPicPr>
        <p:blipFill rotWithShape="1">
          <a:blip r:embed="rId5">
            <a:alphaModFix/>
          </a:blip>
          <a:srcRect b="0" l="0" r="0" t="0"/>
          <a:stretch/>
        </p:blipFill>
        <p:spPr>
          <a:xfrm>
            <a:off x="1219202" y="5738178"/>
            <a:ext cx="1000124" cy="1000124"/>
          </a:xfrm>
          <a:prstGeom prst="rect">
            <a:avLst/>
          </a:prstGeom>
          <a:noFill/>
          <a:ln>
            <a:noFill/>
          </a:ln>
        </p:spPr>
      </p:pic>
      <p:sp>
        <p:nvSpPr>
          <p:cNvPr id="78" name="Google Shape;78;p14"/>
          <p:cNvSpPr txBox="1"/>
          <p:nvPr/>
        </p:nvSpPr>
        <p:spPr>
          <a:xfrm>
            <a:off x="596250" y="1825675"/>
            <a:ext cx="10999500" cy="1177500"/>
          </a:xfrm>
          <a:prstGeom prst="rect">
            <a:avLst/>
          </a:prstGeom>
          <a:solidFill>
            <a:srgbClr val="FFE599"/>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IN" sz="3000">
                <a:solidFill>
                  <a:schemeClr val="accent1"/>
                </a:solidFill>
              </a:rPr>
              <a:t>Design And Development Of AI/ML Based Intelligent Fault</a:t>
            </a:r>
            <a:br>
              <a:rPr b="1" lang="en-IN" sz="3000">
                <a:solidFill>
                  <a:schemeClr val="accent1"/>
                </a:solidFill>
              </a:rPr>
            </a:br>
            <a:r>
              <a:rPr b="1" lang="en-IN" sz="3000">
                <a:solidFill>
                  <a:schemeClr val="accent1"/>
                </a:solidFill>
              </a:rPr>
              <a:t>Detection System For Industrial Hydraulic Systems</a:t>
            </a:r>
            <a:endParaRPr b="1" sz="3000">
              <a:solidFill>
                <a:schemeClr val="accent1"/>
              </a:solidFill>
            </a:endParaRPr>
          </a:p>
        </p:txBody>
      </p:sp>
      <p:sp>
        <p:nvSpPr>
          <p:cNvPr id="79" name="Google Shape;79;p14"/>
          <p:cNvSpPr txBox="1"/>
          <p:nvPr/>
        </p:nvSpPr>
        <p:spPr>
          <a:xfrm>
            <a:off x="3605400" y="3537075"/>
            <a:ext cx="4981200" cy="1000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IN" sz="2400">
                <a:solidFill>
                  <a:srgbClr val="990000"/>
                </a:solidFill>
                <a:latin typeface="Roboto"/>
                <a:ea typeface="Roboto"/>
                <a:cs typeface="Roboto"/>
                <a:sym typeface="Roboto"/>
              </a:rPr>
              <a:t>Faculty Advisor: Prof. Ajit Kumar</a:t>
            </a:r>
            <a:endParaRPr b="1" sz="2400">
              <a:solidFill>
                <a:srgbClr val="990000"/>
              </a:solidFill>
              <a:latin typeface="Roboto"/>
              <a:ea typeface="Roboto"/>
              <a:cs typeface="Roboto"/>
              <a:sym typeface="Roboto"/>
            </a:endParaRPr>
          </a:p>
        </p:txBody>
      </p:sp>
      <p:pic>
        <p:nvPicPr>
          <p:cNvPr id="80" name="Google Shape;80;p14"/>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179" name="Google Shape;179;p23"/>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180" name="Google Shape;180;p23"/>
          <p:cNvSpPr txBox="1"/>
          <p:nvPr/>
        </p:nvSpPr>
        <p:spPr>
          <a:xfrm>
            <a:off x="135375" y="2842625"/>
            <a:ext cx="12056400" cy="289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None/>
            </a:pPr>
            <a:r>
              <a:rPr lang="en-IN" sz="2400">
                <a:solidFill>
                  <a:schemeClr val="dk1"/>
                </a:solidFill>
              </a:rPr>
              <a:t>Following assumptions are considered : </a:t>
            </a:r>
            <a:endParaRPr sz="2400">
              <a:solidFill>
                <a:schemeClr val="dk1"/>
              </a:solidFill>
            </a:endParaRPr>
          </a:p>
          <a:p>
            <a:pPr indent="-381000" lvl="0" marL="457200" marR="0" rtl="0" algn="l">
              <a:lnSpc>
                <a:spcPct val="100000"/>
              </a:lnSpc>
              <a:spcBef>
                <a:spcPts val="1000"/>
              </a:spcBef>
              <a:spcAft>
                <a:spcPts val="0"/>
              </a:spcAft>
              <a:buClr>
                <a:schemeClr val="dk1"/>
              </a:buClr>
              <a:buSzPts val="2400"/>
              <a:buChar char="❏"/>
            </a:pPr>
            <a:r>
              <a:rPr lang="en-IN" sz="2400">
                <a:solidFill>
                  <a:schemeClr val="dk1"/>
                </a:solidFill>
              </a:rPr>
              <a:t>The fluid properties are not changed, i.e. the effective bulk modulus βe and the density of the fluid ρ are constant.</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IN" sz="2400">
                <a:solidFill>
                  <a:schemeClr val="dk1"/>
                </a:solidFill>
              </a:rPr>
              <a:t>The supply and exit pressures are constant(Pe and Ps), both valve and actuator parameters are constant.</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IN" sz="2400">
                <a:solidFill>
                  <a:schemeClr val="dk1"/>
                </a:solidFill>
              </a:rPr>
              <a:t>And the valve orifices are assumed matched and symmetrical. It is also assumed that the line dynamics and losses are negligible, i.e., P</a:t>
            </a:r>
            <a:r>
              <a:rPr baseline="-25000" lang="en-IN" sz="2400">
                <a:solidFill>
                  <a:schemeClr val="dk1"/>
                </a:solidFill>
              </a:rPr>
              <a:t>1</a:t>
            </a:r>
            <a:r>
              <a:rPr lang="en-IN" sz="2400">
                <a:solidFill>
                  <a:schemeClr val="dk1"/>
                </a:solidFill>
              </a:rPr>
              <a:t>= P</a:t>
            </a:r>
            <a:r>
              <a:rPr baseline="-25000" lang="en-IN" sz="2400">
                <a:solidFill>
                  <a:schemeClr val="dk1"/>
                </a:solidFill>
              </a:rPr>
              <a:t>s</a:t>
            </a:r>
            <a:r>
              <a:rPr lang="en-IN" sz="2400">
                <a:solidFill>
                  <a:schemeClr val="dk1"/>
                </a:solidFill>
              </a:rPr>
              <a:t> and P</a:t>
            </a:r>
            <a:r>
              <a:rPr baseline="-25000" lang="en-IN" sz="2400">
                <a:solidFill>
                  <a:schemeClr val="dk1"/>
                </a:solidFill>
              </a:rPr>
              <a:t>2</a:t>
            </a:r>
            <a:r>
              <a:rPr lang="en-IN" sz="2400">
                <a:solidFill>
                  <a:schemeClr val="dk1"/>
                </a:solidFill>
              </a:rPr>
              <a:t>= P</a:t>
            </a:r>
            <a:r>
              <a:rPr baseline="-25000" lang="en-IN" sz="2400">
                <a:solidFill>
                  <a:schemeClr val="dk1"/>
                </a:solidFill>
              </a:rPr>
              <a:t>e</a:t>
            </a:r>
            <a:r>
              <a:rPr lang="en-IN" sz="2400">
                <a:solidFill>
                  <a:schemeClr val="dk1"/>
                </a:solidFill>
              </a:rPr>
              <a:t>.</a:t>
            </a:r>
            <a:endParaRPr sz="2400">
              <a:solidFill>
                <a:schemeClr val="dk1"/>
              </a:solidFill>
            </a:endParaRPr>
          </a:p>
          <a:p>
            <a:pPr indent="0" lvl="0" marL="0" marR="0" rtl="0" algn="l">
              <a:lnSpc>
                <a:spcPct val="130000"/>
              </a:lnSpc>
              <a:spcBef>
                <a:spcPts val="1000"/>
              </a:spcBef>
              <a:spcAft>
                <a:spcPts val="0"/>
              </a:spcAft>
              <a:buNone/>
            </a:pPr>
            <a:r>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sz="2400">
              <a:solidFill>
                <a:schemeClr val="dk1"/>
              </a:solidFill>
            </a:endParaRPr>
          </a:p>
        </p:txBody>
      </p:sp>
      <p:sp>
        <p:nvSpPr>
          <p:cNvPr id="181" name="Google Shape;181;p23"/>
          <p:cNvSpPr txBox="1"/>
          <p:nvPr/>
        </p:nvSpPr>
        <p:spPr>
          <a:xfrm>
            <a:off x="838200" y="128074"/>
            <a:ext cx="10515600" cy="4917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Mathematical Modelling of Oil Leakage Fault</a:t>
            </a:r>
            <a:endParaRPr/>
          </a:p>
        </p:txBody>
      </p:sp>
      <p:pic>
        <p:nvPicPr>
          <p:cNvPr descr="A picture containing shape&#10;&#10;Description automatically generated" id="182" name="Google Shape;182;p23"/>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183" name="Google Shape;183;p23"/>
          <p:cNvPicPr preferRelativeResize="0"/>
          <p:nvPr/>
        </p:nvPicPr>
        <p:blipFill rotWithShape="1">
          <a:blip r:embed="rId5">
            <a:alphaModFix amt="70000"/>
          </a:blip>
          <a:srcRect b="0" l="0" r="0" t="0"/>
          <a:stretch/>
        </p:blipFill>
        <p:spPr>
          <a:xfrm>
            <a:off x="1261100" y="752600"/>
            <a:ext cx="8699475" cy="2090025"/>
          </a:xfrm>
          <a:prstGeom prst="rect">
            <a:avLst/>
          </a:prstGeom>
          <a:noFill/>
          <a:ln cap="flat" cmpd="sng" w="9525">
            <a:solidFill>
              <a:schemeClr val="dk1"/>
            </a:solidFill>
            <a:prstDash val="solid"/>
            <a:round/>
            <a:headEnd len="sm" w="sm" type="none"/>
            <a:tailEnd len="sm" w="sm" type="none"/>
          </a:ln>
        </p:spPr>
      </p:pic>
      <p:pic>
        <p:nvPicPr>
          <p:cNvPr id="184" name="Google Shape;184;p23"/>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190" name="Google Shape;190;p24"/>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191" name="Google Shape;191;p24"/>
          <p:cNvSpPr txBox="1"/>
          <p:nvPr/>
        </p:nvSpPr>
        <p:spPr>
          <a:xfrm>
            <a:off x="426720" y="619759"/>
            <a:ext cx="11338500" cy="4818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Applying Continuity Equation</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b="1" lang="en-IN" sz="2400">
                <a:solidFill>
                  <a:schemeClr val="dk1"/>
                </a:solidFill>
              </a:rPr>
              <a:t>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On Subtracting Eq. (2) from Eq. (1), We get :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b="1" lang="en-IN" sz="2400">
                <a:solidFill>
                  <a:schemeClr val="dk1"/>
                </a:solidFill>
              </a:rPr>
              <a:t>	</a:t>
            </a:r>
            <a:endParaRPr b="1"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Here, Q</a:t>
            </a:r>
            <a:r>
              <a:rPr baseline="-25000" lang="en-IN" sz="2400">
                <a:solidFill>
                  <a:schemeClr val="dk1"/>
                </a:solidFill>
              </a:rPr>
              <a:t>1</a:t>
            </a:r>
            <a:r>
              <a:rPr lang="en-IN" sz="2400">
                <a:solidFill>
                  <a:schemeClr val="dk1"/>
                </a:solidFill>
              </a:rPr>
              <a:t> = flow rate at high pressure side</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Q</a:t>
            </a:r>
            <a:r>
              <a:rPr baseline="-25000" lang="en-IN" sz="2400">
                <a:solidFill>
                  <a:schemeClr val="dk1"/>
                </a:solidFill>
              </a:rPr>
              <a:t>2</a:t>
            </a:r>
            <a:r>
              <a:rPr lang="en-IN" sz="2400">
                <a:solidFill>
                  <a:schemeClr val="dk1"/>
                </a:solidFill>
              </a:rPr>
              <a:t> = flow rate at low pressure side</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Q</a:t>
            </a:r>
            <a:r>
              <a:rPr baseline="-25000" lang="en-IN" sz="2400">
                <a:solidFill>
                  <a:schemeClr val="dk1"/>
                </a:solidFill>
              </a:rPr>
              <a:t>IL</a:t>
            </a:r>
            <a:r>
              <a:rPr lang="en-IN" sz="2400">
                <a:solidFill>
                  <a:schemeClr val="dk1"/>
                </a:solidFill>
              </a:rPr>
              <a:t>= Internal oil leakage flow rate</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p:txBody>
      </p:sp>
      <p:sp>
        <p:nvSpPr>
          <p:cNvPr id="192" name="Google Shape;192;p24"/>
          <p:cNvSpPr txBox="1"/>
          <p:nvPr/>
        </p:nvSpPr>
        <p:spPr>
          <a:xfrm>
            <a:off x="1757625" y="128075"/>
            <a:ext cx="8291100" cy="4917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Mathematical Modelling of Faults</a:t>
            </a:r>
            <a:endParaRPr/>
          </a:p>
        </p:txBody>
      </p:sp>
      <p:pic>
        <p:nvPicPr>
          <p:cNvPr descr="A picture containing shape&#10;&#10;Description automatically generated" id="193" name="Google Shape;193;p24"/>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194" name="Google Shape;194;p24"/>
          <p:cNvPicPr preferRelativeResize="0"/>
          <p:nvPr/>
        </p:nvPicPr>
        <p:blipFill>
          <a:blip r:embed="rId5">
            <a:alphaModFix/>
          </a:blip>
          <a:stretch>
            <a:fillRect/>
          </a:stretch>
        </p:blipFill>
        <p:spPr>
          <a:xfrm>
            <a:off x="10660350" y="5245000"/>
            <a:ext cx="1304500" cy="1476450"/>
          </a:xfrm>
          <a:prstGeom prst="rect">
            <a:avLst/>
          </a:prstGeom>
          <a:noFill/>
          <a:ln>
            <a:noFill/>
          </a:ln>
        </p:spPr>
      </p:pic>
      <p:pic>
        <p:nvPicPr>
          <p:cNvPr id="195" name="Google Shape;195;p24"/>
          <p:cNvPicPr preferRelativeResize="0"/>
          <p:nvPr/>
        </p:nvPicPr>
        <p:blipFill>
          <a:blip r:embed="rId6">
            <a:alphaModFix/>
          </a:blip>
          <a:stretch>
            <a:fillRect/>
          </a:stretch>
        </p:blipFill>
        <p:spPr>
          <a:xfrm>
            <a:off x="1132175" y="1088250"/>
            <a:ext cx="4915650" cy="12773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96" name="Google Shape;196;p24"/>
          <p:cNvPicPr preferRelativeResize="0"/>
          <p:nvPr/>
        </p:nvPicPr>
        <p:blipFill>
          <a:blip r:embed="rId7">
            <a:alphaModFix/>
          </a:blip>
          <a:stretch>
            <a:fillRect/>
          </a:stretch>
        </p:blipFill>
        <p:spPr>
          <a:xfrm>
            <a:off x="1143000" y="2890505"/>
            <a:ext cx="7607425" cy="75219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197" name="Google Shape;197;p24"/>
          <p:cNvSpPr txBox="1"/>
          <p:nvPr/>
        </p:nvSpPr>
        <p:spPr>
          <a:xfrm>
            <a:off x="6506150" y="1333325"/>
            <a:ext cx="729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8" name="Google Shape;198;p24"/>
          <p:cNvSpPr txBox="1"/>
          <p:nvPr/>
        </p:nvSpPr>
        <p:spPr>
          <a:xfrm>
            <a:off x="9034725" y="3011900"/>
            <a:ext cx="9003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300">
                <a:latin typeface="Roboto"/>
                <a:ea typeface="Roboto"/>
                <a:cs typeface="Roboto"/>
                <a:sym typeface="Roboto"/>
              </a:rPr>
              <a:t>- -</a:t>
            </a:r>
            <a:r>
              <a:rPr lang="en-IN" sz="2300">
                <a:latin typeface="Roboto"/>
                <a:ea typeface="Roboto"/>
                <a:cs typeface="Roboto"/>
                <a:sym typeface="Roboto"/>
              </a:rPr>
              <a:t>(3)</a:t>
            </a:r>
            <a:endParaRPr sz="2300">
              <a:latin typeface="Roboto"/>
              <a:ea typeface="Roboto"/>
              <a:cs typeface="Roboto"/>
              <a:sym typeface="Roboto"/>
            </a:endParaRPr>
          </a:p>
        </p:txBody>
      </p:sp>
      <p:sp>
        <p:nvSpPr>
          <p:cNvPr id="199" name="Google Shape;199;p24"/>
          <p:cNvSpPr txBox="1"/>
          <p:nvPr/>
        </p:nvSpPr>
        <p:spPr>
          <a:xfrm>
            <a:off x="6506150" y="1856225"/>
            <a:ext cx="9003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300">
                <a:latin typeface="Roboto"/>
                <a:ea typeface="Roboto"/>
                <a:cs typeface="Roboto"/>
                <a:sym typeface="Roboto"/>
              </a:rPr>
              <a:t>- -(2)</a:t>
            </a:r>
            <a:endParaRPr sz="2300">
              <a:latin typeface="Roboto"/>
              <a:ea typeface="Roboto"/>
              <a:cs typeface="Roboto"/>
              <a:sym typeface="Roboto"/>
            </a:endParaRPr>
          </a:p>
        </p:txBody>
      </p:sp>
      <p:sp>
        <p:nvSpPr>
          <p:cNvPr id="200" name="Google Shape;200;p24"/>
          <p:cNvSpPr txBox="1"/>
          <p:nvPr/>
        </p:nvSpPr>
        <p:spPr>
          <a:xfrm>
            <a:off x="6506150" y="1261175"/>
            <a:ext cx="9003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300">
                <a:latin typeface="Roboto"/>
                <a:ea typeface="Roboto"/>
                <a:cs typeface="Roboto"/>
                <a:sym typeface="Roboto"/>
              </a:rPr>
              <a:t>- -(1)</a:t>
            </a:r>
            <a:endParaRPr sz="23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06" name="Google Shape;206;p25"/>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07" name="Google Shape;207;p25"/>
          <p:cNvSpPr txBox="1"/>
          <p:nvPr/>
        </p:nvSpPr>
        <p:spPr>
          <a:xfrm>
            <a:off x="426750" y="1888800"/>
            <a:ext cx="10854900" cy="2628000"/>
          </a:xfrm>
          <a:prstGeom prst="rect">
            <a:avLst/>
          </a:prstGeom>
          <a:noFill/>
          <a:ln>
            <a:noFill/>
          </a:ln>
        </p:spPr>
        <p:txBody>
          <a:bodyPr anchorCtr="0" anchor="t" bIns="45700" lIns="91425" spcFirstLastPara="1" rIns="91425" wrap="square" tIns="45700">
            <a:noAutofit/>
          </a:bodyPr>
          <a:lstStyle/>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V</a:t>
            </a:r>
            <a:r>
              <a:rPr lang="en-IN"/>
              <a:t>01</a:t>
            </a:r>
            <a:r>
              <a:rPr lang="en-IN" sz="2400">
                <a:solidFill>
                  <a:schemeClr val="dk1"/>
                </a:solidFill>
              </a:rPr>
              <a:t> and V</a:t>
            </a:r>
            <a:r>
              <a:rPr lang="en-IN"/>
              <a:t>02</a:t>
            </a:r>
            <a:r>
              <a:rPr lang="en-IN" sz="2400">
                <a:solidFill>
                  <a:schemeClr val="dk1"/>
                </a:solidFill>
              </a:rPr>
              <a:t> are initial volume of oil in cap end and rod end respectively.</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A</a:t>
            </a:r>
            <a:r>
              <a:rPr baseline="-25000" lang="en-IN" sz="2400">
                <a:solidFill>
                  <a:schemeClr val="dk1"/>
                </a:solidFill>
              </a:rPr>
              <a:t>1</a:t>
            </a:r>
            <a:r>
              <a:rPr lang="en-IN" sz="2400">
                <a:solidFill>
                  <a:schemeClr val="dk1"/>
                </a:solidFill>
              </a:rPr>
              <a:t> and A</a:t>
            </a:r>
            <a:r>
              <a:rPr baseline="-25000" lang="en-IN" sz="2400">
                <a:solidFill>
                  <a:schemeClr val="dk1"/>
                </a:solidFill>
              </a:rPr>
              <a:t>2</a:t>
            </a:r>
            <a:r>
              <a:rPr lang="en-IN" sz="2400">
                <a:solidFill>
                  <a:schemeClr val="dk1"/>
                </a:solidFill>
              </a:rPr>
              <a:t> are areas of piston head from cap end and rod end respectively.</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X</a:t>
            </a:r>
            <a:r>
              <a:rPr baseline="-25000" lang="en-IN" sz="2400">
                <a:solidFill>
                  <a:schemeClr val="dk1"/>
                </a:solidFill>
              </a:rPr>
              <a:t>p</a:t>
            </a:r>
            <a:r>
              <a:rPr lang="en-IN" sz="2400">
                <a:solidFill>
                  <a:schemeClr val="dk1"/>
                </a:solidFill>
              </a:rPr>
              <a:t> = displacement of piston rod</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Ẋ</a:t>
            </a:r>
            <a:r>
              <a:rPr baseline="-25000" lang="en-IN" sz="2400">
                <a:solidFill>
                  <a:schemeClr val="dk1"/>
                </a:solidFill>
              </a:rPr>
              <a:t>p</a:t>
            </a:r>
            <a:r>
              <a:rPr lang="en-IN" sz="2400">
                <a:solidFill>
                  <a:schemeClr val="dk1"/>
                </a:solidFill>
              </a:rPr>
              <a:t> = velocity of piston rod</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descr="A picture containing shape&#10;&#10;Description automatically generated" id="208" name="Google Shape;208;p25"/>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209" name="Google Shape;209;p25"/>
          <p:cNvPicPr preferRelativeResize="0"/>
          <p:nvPr/>
        </p:nvPicPr>
        <p:blipFill>
          <a:blip r:embed="rId5">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15" name="Google Shape;215;p26"/>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16" name="Google Shape;216;p26"/>
          <p:cNvSpPr txBox="1"/>
          <p:nvPr/>
        </p:nvSpPr>
        <p:spPr>
          <a:xfrm>
            <a:off x="125" y="619750"/>
            <a:ext cx="12192000" cy="5042100"/>
          </a:xfrm>
          <a:prstGeom prst="rect">
            <a:avLst/>
          </a:prstGeom>
          <a:gradFill>
            <a:gsLst>
              <a:gs pos="0">
                <a:srgbClr val="FFFFFF"/>
              </a:gs>
              <a:gs pos="100000">
                <a:srgbClr val="80E5FC"/>
              </a:gs>
            </a:gsLst>
            <a:lin ang="5400012" scaled="0"/>
          </a:gradFill>
          <a:ln>
            <a:noFill/>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Assuming negligible losses through ports P</a:t>
            </a:r>
            <a:r>
              <a:rPr baseline="-25000" lang="en-IN" sz="2400">
                <a:solidFill>
                  <a:schemeClr val="dk1"/>
                </a:solidFill>
              </a:rPr>
              <a:t>1</a:t>
            </a:r>
            <a:r>
              <a:rPr lang="en-IN" sz="2400">
                <a:solidFill>
                  <a:schemeClr val="dk1"/>
                </a:solidFill>
              </a:rPr>
              <a:t> and P</a:t>
            </a:r>
            <a:r>
              <a:rPr baseline="-25000" lang="en-IN" sz="2400">
                <a:solidFill>
                  <a:schemeClr val="dk1"/>
                </a:solidFill>
              </a:rPr>
              <a:t>2</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Here,</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C</a:t>
            </a:r>
            <a:r>
              <a:rPr baseline="-25000" lang="en-IN" sz="2400">
                <a:solidFill>
                  <a:schemeClr val="dk1"/>
                </a:solidFill>
              </a:rPr>
              <a:t>d</a:t>
            </a:r>
            <a:r>
              <a:rPr lang="en-IN" sz="2400">
                <a:solidFill>
                  <a:schemeClr val="dk1"/>
                </a:solidFill>
              </a:rPr>
              <a:t> = Valve discharge coefficient or Flow coefficient</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A</a:t>
            </a:r>
            <a:r>
              <a:rPr baseline="-25000" lang="en-IN" sz="2400">
                <a:solidFill>
                  <a:schemeClr val="dk1"/>
                </a:solidFill>
              </a:rPr>
              <a:t>p</a:t>
            </a:r>
            <a:r>
              <a:rPr lang="en-IN" sz="2400">
                <a:solidFill>
                  <a:schemeClr val="dk1"/>
                </a:solidFill>
              </a:rPr>
              <a:t> = Valve port area corresponding to travel x</a:t>
            </a:r>
            <a:r>
              <a:rPr baseline="-25000" lang="en-IN" sz="2400">
                <a:solidFill>
                  <a:schemeClr val="dk1"/>
                </a:solidFill>
              </a:rPr>
              <a:t>s</a:t>
            </a:r>
            <a:r>
              <a:rPr lang="en-IN" sz="2400">
                <a:solidFill>
                  <a:schemeClr val="dk1"/>
                </a:solidFill>
              </a:rPr>
              <a:t>.</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Substituting (4) in (3)</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p:txBody>
      </p:sp>
      <p:sp>
        <p:nvSpPr>
          <p:cNvPr id="217" name="Google Shape;217;p26"/>
          <p:cNvSpPr txBox="1"/>
          <p:nvPr/>
        </p:nvSpPr>
        <p:spPr>
          <a:xfrm>
            <a:off x="1695600" y="115925"/>
            <a:ext cx="81630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Mathematical Modelling of Faults</a:t>
            </a:r>
            <a:endParaRPr/>
          </a:p>
        </p:txBody>
      </p:sp>
      <p:pic>
        <p:nvPicPr>
          <p:cNvPr descr="A picture containing shape&#10;&#10;Description automatically generated" id="218" name="Google Shape;218;p26"/>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219" name="Google Shape;219;p26"/>
          <p:cNvPicPr preferRelativeResize="0"/>
          <p:nvPr/>
        </p:nvPicPr>
        <p:blipFill>
          <a:blip r:embed="rId5">
            <a:alphaModFix/>
          </a:blip>
          <a:stretch>
            <a:fillRect/>
          </a:stretch>
        </p:blipFill>
        <p:spPr>
          <a:xfrm>
            <a:off x="10660350" y="5245000"/>
            <a:ext cx="1304500" cy="1476450"/>
          </a:xfrm>
          <a:prstGeom prst="rect">
            <a:avLst/>
          </a:prstGeom>
          <a:noFill/>
          <a:ln>
            <a:noFill/>
          </a:ln>
        </p:spPr>
      </p:pic>
      <p:pic>
        <p:nvPicPr>
          <p:cNvPr id="220" name="Google Shape;220;p26"/>
          <p:cNvPicPr preferRelativeResize="0"/>
          <p:nvPr/>
        </p:nvPicPr>
        <p:blipFill>
          <a:blip r:embed="rId6">
            <a:alphaModFix/>
          </a:blip>
          <a:stretch>
            <a:fillRect/>
          </a:stretch>
        </p:blipFill>
        <p:spPr>
          <a:xfrm>
            <a:off x="212000" y="4737425"/>
            <a:ext cx="8628425" cy="695825"/>
          </a:xfrm>
          <a:prstGeom prst="rect">
            <a:avLst/>
          </a:prstGeom>
          <a:noFill/>
          <a:ln cap="flat" cmpd="sng" w="9525">
            <a:solidFill>
              <a:schemeClr val="dk1"/>
            </a:solidFill>
            <a:prstDash val="solid"/>
            <a:round/>
            <a:headEnd len="sm" w="sm" type="none"/>
            <a:tailEnd len="sm" w="sm" type="none"/>
          </a:ln>
        </p:spPr>
      </p:pic>
      <p:sp>
        <p:nvSpPr>
          <p:cNvPr id="221" name="Google Shape;221;p26"/>
          <p:cNvSpPr txBox="1"/>
          <p:nvPr/>
        </p:nvSpPr>
        <p:spPr>
          <a:xfrm>
            <a:off x="9290825" y="4822800"/>
            <a:ext cx="1198800" cy="510300"/>
          </a:xfrm>
          <a:prstGeom prst="rect">
            <a:avLst/>
          </a:prstGeom>
          <a:gradFill>
            <a:gsLst>
              <a:gs pos="0">
                <a:srgbClr val="FFFFFF"/>
              </a:gs>
              <a:gs pos="100000">
                <a:srgbClr val="80E5FC"/>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latin typeface="Roboto"/>
                <a:ea typeface="Roboto"/>
                <a:cs typeface="Roboto"/>
                <a:sym typeface="Roboto"/>
              </a:rPr>
              <a:t>- -(5)</a:t>
            </a:r>
            <a:endParaRPr sz="2200">
              <a:latin typeface="Roboto"/>
              <a:ea typeface="Roboto"/>
              <a:cs typeface="Roboto"/>
              <a:sym typeface="Roboto"/>
            </a:endParaRPr>
          </a:p>
        </p:txBody>
      </p:sp>
      <p:pic>
        <p:nvPicPr>
          <p:cNvPr id="222" name="Google Shape;222;p26"/>
          <p:cNvPicPr preferRelativeResize="0"/>
          <p:nvPr/>
        </p:nvPicPr>
        <p:blipFill rotWithShape="1">
          <a:blip r:embed="rId7">
            <a:alphaModFix/>
          </a:blip>
          <a:srcRect b="45527" l="0" r="0" t="0"/>
          <a:stretch/>
        </p:blipFill>
        <p:spPr>
          <a:xfrm>
            <a:off x="211375" y="1216225"/>
            <a:ext cx="3013325" cy="609625"/>
          </a:xfrm>
          <a:prstGeom prst="rect">
            <a:avLst/>
          </a:prstGeom>
          <a:noFill/>
          <a:ln cap="flat" cmpd="sng" w="9525">
            <a:solidFill>
              <a:schemeClr val="dk1"/>
            </a:solidFill>
            <a:prstDash val="solid"/>
            <a:round/>
            <a:headEnd len="sm" w="sm" type="none"/>
            <a:tailEnd len="sm" w="sm" type="none"/>
          </a:ln>
        </p:spPr>
      </p:pic>
      <p:sp>
        <p:nvSpPr>
          <p:cNvPr id="223" name="Google Shape;223;p26"/>
          <p:cNvSpPr txBox="1"/>
          <p:nvPr/>
        </p:nvSpPr>
        <p:spPr>
          <a:xfrm>
            <a:off x="4102425" y="1113488"/>
            <a:ext cx="1198800" cy="510300"/>
          </a:xfrm>
          <a:prstGeom prst="rect">
            <a:avLst/>
          </a:prstGeom>
          <a:gradFill>
            <a:gsLst>
              <a:gs pos="0">
                <a:srgbClr val="FFFFFF"/>
              </a:gs>
              <a:gs pos="100000">
                <a:srgbClr val="80E5FC"/>
              </a:gs>
            </a:gsLst>
            <a:lin ang="5400012" scaled="0"/>
          </a:gra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latin typeface="Roboto"/>
                <a:ea typeface="Roboto"/>
                <a:cs typeface="Roboto"/>
                <a:sym typeface="Roboto"/>
              </a:rPr>
              <a:t>- -(4)</a:t>
            </a:r>
            <a:endParaRPr sz="22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29" name="Google Shape;229;p27"/>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pic>
        <p:nvPicPr>
          <p:cNvPr descr="A picture containing shape&#10;&#10;Description automatically generated" id="230" name="Google Shape;230;p27"/>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231" name="Google Shape;231;p27"/>
          <p:cNvPicPr preferRelativeResize="0"/>
          <p:nvPr/>
        </p:nvPicPr>
        <p:blipFill rotWithShape="1">
          <a:blip r:embed="rId5">
            <a:alphaModFix amt="60000"/>
          </a:blip>
          <a:srcRect b="0" l="4680" r="0" t="0"/>
          <a:stretch/>
        </p:blipFill>
        <p:spPr>
          <a:xfrm>
            <a:off x="1381475" y="455550"/>
            <a:ext cx="5007300" cy="2224100"/>
          </a:xfrm>
          <a:prstGeom prst="rect">
            <a:avLst/>
          </a:prstGeom>
          <a:noFill/>
          <a:ln cap="flat" cmpd="sng" w="9525">
            <a:solidFill>
              <a:srgbClr val="000000"/>
            </a:solidFill>
            <a:prstDash val="solid"/>
            <a:round/>
            <a:headEnd len="sm" w="sm" type="none"/>
            <a:tailEnd len="sm" w="sm" type="none"/>
          </a:ln>
        </p:spPr>
      </p:pic>
      <p:pic>
        <p:nvPicPr>
          <p:cNvPr id="232" name="Google Shape;232;p27"/>
          <p:cNvPicPr preferRelativeResize="0"/>
          <p:nvPr/>
        </p:nvPicPr>
        <p:blipFill>
          <a:blip r:embed="rId6">
            <a:alphaModFix amt="62000"/>
          </a:blip>
          <a:stretch>
            <a:fillRect/>
          </a:stretch>
        </p:blipFill>
        <p:spPr>
          <a:xfrm>
            <a:off x="6801100" y="420925"/>
            <a:ext cx="4777000" cy="2224100"/>
          </a:xfrm>
          <a:prstGeom prst="rect">
            <a:avLst/>
          </a:prstGeom>
          <a:noFill/>
          <a:ln cap="flat" cmpd="sng" w="9525">
            <a:solidFill>
              <a:schemeClr val="dk1"/>
            </a:solidFill>
            <a:prstDash val="solid"/>
            <a:round/>
            <a:headEnd len="sm" w="sm" type="none"/>
            <a:tailEnd len="sm" w="sm" type="none"/>
          </a:ln>
        </p:spPr>
      </p:pic>
      <p:pic>
        <p:nvPicPr>
          <p:cNvPr id="233" name="Google Shape;233;p27"/>
          <p:cNvPicPr preferRelativeResize="0"/>
          <p:nvPr/>
        </p:nvPicPr>
        <p:blipFill>
          <a:blip r:embed="rId7">
            <a:alphaModFix amt="58999"/>
          </a:blip>
          <a:stretch>
            <a:fillRect/>
          </a:stretch>
        </p:blipFill>
        <p:spPr>
          <a:xfrm>
            <a:off x="3707500" y="3256768"/>
            <a:ext cx="4777001" cy="2005032"/>
          </a:xfrm>
          <a:prstGeom prst="rect">
            <a:avLst/>
          </a:prstGeom>
          <a:noFill/>
          <a:ln cap="flat" cmpd="sng" w="9525">
            <a:solidFill>
              <a:schemeClr val="dk1"/>
            </a:solidFill>
            <a:prstDash val="solid"/>
            <a:round/>
            <a:headEnd len="sm" w="sm" type="none"/>
            <a:tailEnd len="sm" w="sm" type="none"/>
          </a:ln>
        </p:spPr>
      </p:pic>
      <p:sp>
        <p:nvSpPr>
          <p:cNvPr id="234" name="Google Shape;234;p27"/>
          <p:cNvSpPr txBox="1"/>
          <p:nvPr/>
        </p:nvSpPr>
        <p:spPr>
          <a:xfrm>
            <a:off x="2268250" y="2866175"/>
            <a:ext cx="3189300" cy="314400"/>
          </a:xfrm>
          <a:prstGeom prst="rect">
            <a:avLst/>
          </a:prstGeom>
          <a:gradFill>
            <a:gsLst>
              <a:gs pos="0">
                <a:srgbClr val="FFFFFF"/>
              </a:gs>
              <a:gs pos="100000">
                <a:srgbClr val="80E5FC"/>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900">
                <a:latin typeface="Roboto"/>
                <a:ea typeface="Roboto"/>
                <a:cs typeface="Roboto"/>
                <a:sym typeface="Roboto"/>
              </a:rPr>
              <a:t>Centre Position</a:t>
            </a:r>
            <a:endParaRPr b="1" sz="1900">
              <a:latin typeface="Roboto"/>
              <a:ea typeface="Roboto"/>
              <a:cs typeface="Roboto"/>
              <a:sym typeface="Roboto"/>
            </a:endParaRPr>
          </a:p>
        </p:txBody>
      </p:sp>
      <p:sp>
        <p:nvSpPr>
          <p:cNvPr id="235" name="Google Shape;235;p27"/>
          <p:cNvSpPr txBox="1"/>
          <p:nvPr/>
        </p:nvSpPr>
        <p:spPr>
          <a:xfrm>
            <a:off x="-3635650" y="-548050"/>
            <a:ext cx="86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6" name="Google Shape;236;p27"/>
          <p:cNvSpPr txBox="1"/>
          <p:nvPr/>
        </p:nvSpPr>
        <p:spPr>
          <a:xfrm>
            <a:off x="8163725" y="2776150"/>
            <a:ext cx="2218500" cy="2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7" name="Google Shape;237;p27"/>
          <p:cNvSpPr txBox="1"/>
          <p:nvPr/>
        </p:nvSpPr>
        <p:spPr>
          <a:xfrm>
            <a:off x="6539225" y="2791775"/>
            <a:ext cx="5527500" cy="314400"/>
          </a:xfrm>
          <a:prstGeom prst="rect">
            <a:avLst/>
          </a:prstGeom>
          <a:gradFill>
            <a:gsLst>
              <a:gs pos="0">
                <a:srgbClr val="FFFFFF"/>
              </a:gs>
              <a:gs pos="100000">
                <a:srgbClr val="80E5FC"/>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900">
                <a:latin typeface="Roboto"/>
                <a:ea typeface="Roboto"/>
                <a:cs typeface="Roboto"/>
                <a:sym typeface="Roboto"/>
              </a:rPr>
              <a:t>Parallel Position with controlled Spool Movement</a:t>
            </a:r>
            <a:endParaRPr b="1" sz="1900">
              <a:latin typeface="Roboto"/>
              <a:ea typeface="Roboto"/>
              <a:cs typeface="Roboto"/>
              <a:sym typeface="Roboto"/>
            </a:endParaRPr>
          </a:p>
        </p:txBody>
      </p:sp>
      <p:sp>
        <p:nvSpPr>
          <p:cNvPr id="238" name="Google Shape;238;p27"/>
          <p:cNvSpPr txBox="1"/>
          <p:nvPr/>
        </p:nvSpPr>
        <p:spPr>
          <a:xfrm>
            <a:off x="3596375" y="5561975"/>
            <a:ext cx="5190300" cy="446400"/>
          </a:xfrm>
          <a:prstGeom prst="rect">
            <a:avLst/>
          </a:prstGeom>
          <a:gradFill>
            <a:gsLst>
              <a:gs pos="0">
                <a:srgbClr val="FFFFFF"/>
              </a:gs>
              <a:gs pos="100000">
                <a:srgbClr val="80E5FC"/>
              </a:gs>
            </a:gsLst>
            <a:lin ang="5400012" scaled="0"/>
          </a:gra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700">
                <a:latin typeface="Roboto"/>
                <a:ea typeface="Roboto"/>
                <a:cs typeface="Roboto"/>
                <a:sym typeface="Roboto"/>
              </a:rPr>
              <a:t>Cross</a:t>
            </a:r>
            <a:r>
              <a:rPr b="1" lang="en-IN" sz="1700">
                <a:latin typeface="Roboto"/>
                <a:ea typeface="Roboto"/>
                <a:cs typeface="Roboto"/>
                <a:sym typeface="Roboto"/>
              </a:rPr>
              <a:t> Position with controlled Spool Movement</a:t>
            </a:r>
            <a:endParaRPr b="1" sz="1700">
              <a:latin typeface="Roboto"/>
              <a:ea typeface="Roboto"/>
              <a:cs typeface="Roboto"/>
              <a:sym typeface="Roboto"/>
            </a:endParaRPr>
          </a:p>
        </p:txBody>
      </p:sp>
      <p:sp>
        <p:nvSpPr>
          <p:cNvPr id="239" name="Google Shape;239;p27"/>
          <p:cNvSpPr/>
          <p:nvPr/>
        </p:nvSpPr>
        <p:spPr>
          <a:xfrm>
            <a:off x="1929975" y="1570000"/>
            <a:ext cx="134700" cy="10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0" name="Google Shape;240;p27"/>
          <p:cNvSpPr/>
          <p:nvPr/>
        </p:nvSpPr>
        <p:spPr>
          <a:xfrm>
            <a:off x="5661125" y="1624413"/>
            <a:ext cx="134700" cy="10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1" name="Google Shape;241;p27"/>
          <p:cNvSpPr/>
          <p:nvPr/>
        </p:nvSpPr>
        <p:spPr>
          <a:xfrm>
            <a:off x="9205625" y="1499200"/>
            <a:ext cx="134700" cy="10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2" name="Google Shape;242;p27"/>
          <p:cNvSpPr/>
          <p:nvPr/>
        </p:nvSpPr>
        <p:spPr>
          <a:xfrm>
            <a:off x="6233475" y="4446925"/>
            <a:ext cx="134700" cy="1000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3" name="Google Shape;243;p27"/>
          <p:cNvSpPr/>
          <p:nvPr/>
        </p:nvSpPr>
        <p:spPr>
          <a:xfrm>
            <a:off x="3795550" y="1603125"/>
            <a:ext cx="134700" cy="1076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4" name="Google Shape;244;p27"/>
          <p:cNvSpPr/>
          <p:nvPr/>
        </p:nvSpPr>
        <p:spPr>
          <a:xfrm>
            <a:off x="7886050" y="4404325"/>
            <a:ext cx="134700" cy="10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5" name="Google Shape;245;p27"/>
          <p:cNvSpPr/>
          <p:nvPr/>
        </p:nvSpPr>
        <p:spPr>
          <a:xfrm>
            <a:off x="4624425" y="4404325"/>
            <a:ext cx="134700" cy="10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6" name="Google Shape;246;p27"/>
          <p:cNvSpPr/>
          <p:nvPr/>
        </p:nvSpPr>
        <p:spPr>
          <a:xfrm>
            <a:off x="10931625" y="1456597"/>
            <a:ext cx="134700" cy="10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7" name="Google Shape;247;p27"/>
          <p:cNvSpPr/>
          <p:nvPr/>
        </p:nvSpPr>
        <p:spPr>
          <a:xfrm>
            <a:off x="7509575" y="1456600"/>
            <a:ext cx="134700" cy="10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8" name="Google Shape;248;p27"/>
          <p:cNvSpPr txBox="1"/>
          <p:nvPr/>
        </p:nvSpPr>
        <p:spPr>
          <a:xfrm>
            <a:off x="3930250" y="2250100"/>
            <a:ext cx="5880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s</a:t>
            </a:r>
            <a:endParaRPr>
              <a:solidFill>
                <a:srgbClr val="FF0000"/>
              </a:solidFill>
            </a:endParaRPr>
          </a:p>
        </p:txBody>
      </p:sp>
      <p:sp>
        <p:nvSpPr>
          <p:cNvPr id="249" name="Google Shape;249;p27"/>
          <p:cNvSpPr txBox="1"/>
          <p:nvPr/>
        </p:nvSpPr>
        <p:spPr>
          <a:xfrm>
            <a:off x="9205625" y="2310500"/>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  </a:t>
            </a:r>
            <a:r>
              <a:rPr b="1" lang="en-IN" sz="2400">
                <a:solidFill>
                  <a:srgbClr val="FF0000"/>
                </a:solidFill>
              </a:rPr>
              <a:t>P</a:t>
            </a:r>
            <a:r>
              <a:rPr b="1" baseline="-25000" lang="en-IN" sz="2400">
                <a:solidFill>
                  <a:srgbClr val="FF0000"/>
                </a:solidFill>
              </a:rPr>
              <a:t>s</a:t>
            </a:r>
            <a:endParaRPr>
              <a:solidFill>
                <a:srgbClr val="FF0000"/>
              </a:solidFill>
            </a:endParaRPr>
          </a:p>
        </p:txBody>
      </p:sp>
      <p:sp>
        <p:nvSpPr>
          <p:cNvPr id="250" name="Google Shape;250;p27"/>
          <p:cNvSpPr txBox="1"/>
          <p:nvPr/>
        </p:nvSpPr>
        <p:spPr>
          <a:xfrm>
            <a:off x="6368175" y="5028725"/>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s</a:t>
            </a:r>
            <a:endParaRPr>
              <a:solidFill>
                <a:srgbClr val="FF0000"/>
              </a:solidFill>
            </a:endParaRPr>
          </a:p>
        </p:txBody>
      </p:sp>
      <p:sp>
        <p:nvSpPr>
          <p:cNvPr id="251" name="Google Shape;251;p27"/>
          <p:cNvSpPr txBox="1"/>
          <p:nvPr/>
        </p:nvSpPr>
        <p:spPr>
          <a:xfrm>
            <a:off x="8067663" y="5107825"/>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e</a:t>
            </a:r>
            <a:endParaRPr>
              <a:solidFill>
                <a:srgbClr val="FF0000"/>
              </a:solidFill>
            </a:endParaRPr>
          </a:p>
        </p:txBody>
      </p:sp>
      <p:sp>
        <p:nvSpPr>
          <p:cNvPr id="252" name="Google Shape;252;p27"/>
          <p:cNvSpPr txBox="1"/>
          <p:nvPr/>
        </p:nvSpPr>
        <p:spPr>
          <a:xfrm>
            <a:off x="4518250" y="5107825"/>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  </a:t>
            </a:r>
            <a:r>
              <a:rPr b="1" lang="en-IN" sz="2400">
                <a:solidFill>
                  <a:srgbClr val="FF0000"/>
                </a:solidFill>
              </a:rPr>
              <a:t>P</a:t>
            </a:r>
            <a:r>
              <a:rPr b="1" baseline="-25000" lang="en-IN" sz="2400">
                <a:solidFill>
                  <a:srgbClr val="FF0000"/>
                </a:solidFill>
              </a:rPr>
              <a:t>e</a:t>
            </a:r>
            <a:endParaRPr>
              <a:solidFill>
                <a:srgbClr val="FF0000"/>
              </a:solidFill>
            </a:endParaRPr>
          </a:p>
        </p:txBody>
      </p:sp>
      <p:sp>
        <p:nvSpPr>
          <p:cNvPr id="253" name="Google Shape;253;p27"/>
          <p:cNvSpPr txBox="1"/>
          <p:nvPr/>
        </p:nvSpPr>
        <p:spPr>
          <a:xfrm>
            <a:off x="7125275" y="2250100"/>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e</a:t>
            </a:r>
            <a:endParaRPr>
              <a:solidFill>
                <a:srgbClr val="FF0000"/>
              </a:solidFill>
            </a:endParaRPr>
          </a:p>
        </p:txBody>
      </p:sp>
      <p:sp>
        <p:nvSpPr>
          <p:cNvPr id="254" name="Google Shape;254;p27"/>
          <p:cNvSpPr txBox="1"/>
          <p:nvPr/>
        </p:nvSpPr>
        <p:spPr>
          <a:xfrm>
            <a:off x="10852125" y="2125425"/>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  </a:t>
            </a:r>
            <a:r>
              <a:rPr b="1" lang="en-IN" sz="2400">
                <a:solidFill>
                  <a:srgbClr val="FF0000"/>
                </a:solidFill>
              </a:rPr>
              <a:t>P</a:t>
            </a:r>
            <a:r>
              <a:rPr b="1" baseline="-25000" lang="en-IN" sz="2400">
                <a:solidFill>
                  <a:srgbClr val="FF0000"/>
                </a:solidFill>
              </a:rPr>
              <a:t>e</a:t>
            </a:r>
            <a:endParaRPr>
              <a:solidFill>
                <a:srgbClr val="FF0000"/>
              </a:solidFill>
            </a:endParaRPr>
          </a:p>
        </p:txBody>
      </p:sp>
      <p:sp>
        <p:nvSpPr>
          <p:cNvPr id="255" name="Google Shape;255;p27"/>
          <p:cNvSpPr txBox="1"/>
          <p:nvPr/>
        </p:nvSpPr>
        <p:spPr>
          <a:xfrm>
            <a:off x="5413750" y="2518125"/>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e</a:t>
            </a:r>
            <a:endParaRPr>
              <a:solidFill>
                <a:srgbClr val="FF0000"/>
              </a:solidFill>
            </a:endParaRPr>
          </a:p>
        </p:txBody>
      </p:sp>
      <p:sp>
        <p:nvSpPr>
          <p:cNvPr id="256" name="Google Shape;256;p27"/>
          <p:cNvSpPr txBox="1"/>
          <p:nvPr/>
        </p:nvSpPr>
        <p:spPr>
          <a:xfrm>
            <a:off x="1621875" y="2518113"/>
            <a:ext cx="750900" cy="554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b="1" lang="en-IN" sz="2400">
                <a:solidFill>
                  <a:srgbClr val="FF0000"/>
                </a:solidFill>
              </a:rPr>
              <a:t>P</a:t>
            </a:r>
            <a:r>
              <a:rPr b="1" baseline="-25000" lang="en-IN" sz="2400">
                <a:solidFill>
                  <a:srgbClr val="FF0000"/>
                </a:solidFill>
              </a:rPr>
              <a:t>e</a:t>
            </a:r>
            <a:endParaRPr>
              <a:solidFill>
                <a:srgbClr val="FF0000"/>
              </a:solidFill>
            </a:endParaRPr>
          </a:p>
        </p:txBody>
      </p:sp>
      <p:pic>
        <p:nvPicPr>
          <p:cNvPr id="257" name="Google Shape;257;p27"/>
          <p:cNvPicPr preferRelativeResize="0"/>
          <p:nvPr/>
        </p:nvPicPr>
        <p:blipFill>
          <a:blip r:embed="rId8">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63" name="Google Shape;263;p28"/>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64" name="Google Shape;264;p28"/>
          <p:cNvSpPr txBox="1"/>
          <p:nvPr/>
        </p:nvSpPr>
        <p:spPr>
          <a:xfrm>
            <a:off x="426725" y="619750"/>
            <a:ext cx="11338500" cy="4963200"/>
          </a:xfrm>
          <a:prstGeom prst="rect">
            <a:avLst/>
          </a:prstGeom>
          <a:gradFill>
            <a:gsLst>
              <a:gs pos="0">
                <a:srgbClr val="FFFFFF"/>
              </a:gs>
              <a:gs pos="100000">
                <a:srgbClr val="80E5FC"/>
              </a:gs>
            </a:gsLst>
            <a:lin ang="5400012" scaled="0"/>
          </a:gradFill>
          <a:ln>
            <a:noFill/>
          </a:ln>
        </p:spPr>
        <p:txBody>
          <a:bodyPr anchorCtr="0" anchor="ctr"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Fault indices are the dimensionless parameters that define the fault and its severity. The values of the fault indices will be outputs of the ANN based fault Detection System.</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For internal oil leakage across actuation</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a:t>
            </a:r>
            <a:r>
              <a:rPr lang="en-IN" sz="2400">
                <a:solidFill>
                  <a:schemeClr val="dk1"/>
                </a:solidFill>
              </a:rPr>
              <a:t>a</a:t>
            </a:r>
            <a:r>
              <a:rPr baseline="-25000" lang="en-IN" sz="2400">
                <a:solidFill>
                  <a:schemeClr val="dk1"/>
                </a:solidFill>
              </a:rPr>
              <a:t>1</a:t>
            </a:r>
            <a:r>
              <a:rPr lang="en-IN" sz="2400">
                <a:solidFill>
                  <a:schemeClr val="dk1"/>
                </a:solidFill>
              </a:rPr>
              <a:t> = Q</a:t>
            </a:r>
            <a:r>
              <a:rPr baseline="-25000" lang="en-IN" sz="2400">
                <a:solidFill>
                  <a:schemeClr val="dk1"/>
                </a:solidFill>
              </a:rPr>
              <a:t>IL</a:t>
            </a:r>
            <a:r>
              <a:rPr lang="en-IN" sz="2400">
                <a:solidFill>
                  <a:schemeClr val="dk1"/>
                </a:solidFill>
              </a:rPr>
              <a:t>/Q</a:t>
            </a:r>
            <a:r>
              <a:rPr baseline="-25000" lang="en-IN" sz="2400">
                <a:solidFill>
                  <a:schemeClr val="dk1"/>
                </a:solidFill>
              </a:rPr>
              <a:t>1</a:t>
            </a:r>
            <a:endParaRPr baseline="-25000"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For valve spool blockage fault:</a:t>
            </a:r>
            <a:endParaRPr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	</a:t>
            </a:r>
            <a:r>
              <a:rPr lang="en-IN" sz="2400">
                <a:solidFill>
                  <a:schemeClr val="dk1"/>
                </a:solidFill>
              </a:rPr>
              <a:t>a</a:t>
            </a:r>
            <a:r>
              <a:rPr baseline="-25000" lang="en-IN" sz="2400">
                <a:solidFill>
                  <a:schemeClr val="dk1"/>
                </a:solidFill>
              </a:rPr>
              <a:t>2</a:t>
            </a:r>
            <a:r>
              <a:rPr lang="en-IN" sz="2400">
                <a:solidFill>
                  <a:schemeClr val="dk1"/>
                </a:solidFill>
              </a:rPr>
              <a:t> = x</a:t>
            </a:r>
            <a:r>
              <a:rPr baseline="-25000" lang="en-IN" sz="2400">
                <a:solidFill>
                  <a:schemeClr val="dk1"/>
                </a:solidFill>
              </a:rPr>
              <a:t>s</a:t>
            </a:r>
            <a:r>
              <a:rPr lang="en-IN" sz="2400">
                <a:solidFill>
                  <a:schemeClr val="dk1"/>
                </a:solidFill>
              </a:rPr>
              <a:t>/s</a:t>
            </a:r>
            <a:r>
              <a:rPr baseline="-25000" lang="en-IN" sz="2400">
                <a:solidFill>
                  <a:schemeClr val="dk1"/>
                </a:solidFill>
              </a:rPr>
              <a:t>s</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a</a:t>
            </a:r>
            <a:r>
              <a:rPr baseline="-25000" lang="en-IN" sz="2400">
                <a:solidFill>
                  <a:schemeClr val="dk1"/>
                </a:solidFill>
              </a:rPr>
              <a:t>1</a:t>
            </a:r>
            <a:r>
              <a:rPr lang="en-IN" sz="2400">
                <a:solidFill>
                  <a:schemeClr val="dk1"/>
                </a:solidFill>
              </a:rPr>
              <a:t> and a</a:t>
            </a:r>
            <a:r>
              <a:rPr baseline="-25000" lang="en-IN" sz="2400">
                <a:solidFill>
                  <a:schemeClr val="dk1"/>
                </a:solidFill>
              </a:rPr>
              <a:t>2</a:t>
            </a:r>
            <a:r>
              <a:rPr lang="en-IN" sz="2400">
                <a:solidFill>
                  <a:schemeClr val="dk1"/>
                </a:solidFill>
              </a:rPr>
              <a:t> are fault indices of internal leakage and valve spool blockage respectively.</a:t>
            </a:r>
            <a:endParaRPr sz="2400">
              <a:solidFill>
                <a:schemeClr val="dk1"/>
              </a:solidFill>
            </a:endParaRPr>
          </a:p>
        </p:txBody>
      </p:sp>
      <p:sp>
        <p:nvSpPr>
          <p:cNvPr id="265" name="Google Shape;265;p28"/>
          <p:cNvSpPr txBox="1"/>
          <p:nvPr/>
        </p:nvSpPr>
        <p:spPr>
          <a:xfrm>
            <a:off x="3146775" y="192400"/>
            <a:ext cx="6083100" cy="4803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FAULT INDICES</a:t>
            </a:r>
            <a:endParaRPr/>
          </a:p>
        </p:txBody>
      </p:sp>
      <p:pic>
        <p:nvPicPr>
          <p:cNvPr descr="A picture containing shape&#10;&#10;Description automatically generated" id="266" name="Google Shape;266;p28"/>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267" name="Google Shape;267;p28"/>
          <p:cNvPicPr preferRelativeResize="0"/>
          <p:nvPr/>
        </p:nvPicPr>
        <p:blipFill>
          <a:blip r:embed="rId5">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73" name="Google Shape;273;p29"/>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74" name="Google Shape;274;p29"/>
          <p:cNvSpPr txBox="1"/>
          <p:nvPr/>
        </p:nvSpPr>
        <p:spPr>
          <a:xfrm>
            <a:off x="426725" y="1248775"/>
            <a:ext cx="10850100" cy="3651300"/>
          </a:xfrm>
          <a:prstGeom prst="rect">
            <a:avLst/>
          </a:prstGeom>
          <a:gradFill>
            <a:gsLst>
              <a:gs pos="0">
                <a:srgbClr val="FFFFFF"/>
              </a:gs>
              <a:gs pos="100000">
                <a:srgbClr val="80E5FC"/>
              </a:gs>
            </a:gsLst>
            <a:lin ang="5400012" scaled="0"/>
          </a:gradFill>
          <a:ln>
            <a:noFill/>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Q</a:t>
            </a:r>
            <a:r>
              <a:rPr baseline="-25000" lang="en-IN" sz="2400">
                <a:solidFill>
                  <a:schemeClr val="dk1"/>
                </a:solidFill>
              </a:rPr>
              <a:t>IL</a:t>
            </a:r>
            <a:r>
              <a:rPr lang="en-IN" sz="2400">
                <a:solidFill>
                  <a:schemeClr val="dk1"/>
                </a:solidFill>
              </a:rPr>
              <a:t> is amount of leakage flow rate in actuator chamber.</a:t>
            </a:r>
            <a:endParaRPr baseline="-25000"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rPr lang="en-IN" sz="2400">
                <a:solidFill>
                  <a:schemeClr val="dk1"/>
                </a:solidFill>
              </a:rPr>
              <a:t>S</a:t>
            </a:r>
            <a:r>
              <a:rPr baseline="-25000" lang="en-IN" sz="2400">
                <a:solidFill>
                  <a:schemeClr val="dk1"/>
                </a:solidFill>
              </a:rPr>
              <a:t>s</a:t>
            </a:r>
            <a:r>
              <a:rPr lang="en-IN" sz="2400">
                <a:solidFill>
                  <a:schemeClr val="dk1"/>
                </a:solidFill>
              </a:rPr>
              <a:t> is total stroke of valve spool.</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The value of all faults indices are between 0 and 1 according to the fault severity.</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a</a:t>
            </a:r>
            <a:r>
              <a:rPr baseline="-25000" lang="en-IN" sz="2400">
                <a:solidFill>
                  <a:schemeClr val="dk1"/>
                </a:solidFill>
              </a:rPr>
              <a:t>1</a:t>
            </a:r>
            <a:r>
              <a:rPr lang="en-IN" sz="2400">
                <a:solidFill>
                  <a:schemeClr val="dk1"/>
                </a:solidFill>
              </a:rPr>
              <a:t> = 0 for healthy system and gradually increases with fault intensity.</a:t>
            </a:r>
            <a:endParaRPr sz="2400">
              <a:solidFill>
                <a:schemeClr val="dk1"/>
              </a:solidFill>
            </a:endParaRPr>
          </a:p>
          <a:p>
            <a:pPr indent="0" lvl="0" marL="0" rtl="0" algn="l">
              <a:lnSpc>
                <a:spcPct val="130000"/>
              </a:lnSpc>
              <a:spcBef>
                <a:spcPts val="1000"/>
              </a:spcBef>
              <a:spcAft>
                <a:spcPts val="0"/>
              </a:spcAft>
              <a:buClr>
                <a:schemeClr val="dk1"/>
              </a:buClr>
              <a:buSzPts val="2400"/>
              <a:buFont typeface="Arial"/>
              <a:buNone/>
            </a:pPr>
            <a:r>
              <a:rPr lang="en-IN" sz="2400">
                <a:solidFill>
                  <a:schemeClr val="dk1"/>
                </a:solidFill>
              </a:rPr>
              <a:t>a</a:t>
            </a:r>
            <a:r>
              <a:rPr baseline="-25000" lang="en-IN" sz="2400">
                <a:solidFill>
                  <a:schemeClr val="dk1"/>
                </a:solidFill>
              </a:rPr>
              <a:t>2</a:t>
            </a:r>
            <a:r>
              <a:rPr lang="en-IN" sz="2400">
                <a:solidFill>
                  <a:schemeClr val="dk1"/>
                </a:solidFill>
              </a:rPr>
              <a:t> = 1 for healthy system and gradually decreases with fault intensity.</a:t>
            </a:r>
            <a:endParaRPr sz="2400">
              <a:solidFill>
                <a:schemeClr val="dk1"/>
              </a:solidFill>
            </a:endParaRPr>
          </a:p>
        </p:txBody>
      </p:sp>
      <p:sp>
        <p:nvSpPr>
          <p:cNvPr id="275" name="Google Shape;275;p29"/>
          <p:cNvSpPr txBox="1"/>
          <p:nvPr/>
        </p:nvSpPr>
        <p:spPr>
          <a:xfrm>
            <a:off x="3848675" y="192400"/>
            <a:ext cx="52788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FAULT INDICES Continued..</a:t>
            </a:r>
            <a:endParaRPr/>
          </a:p>
        </p:txBody>
      </p:sp>
      <p:pic>
        <p:nvPicPr>
          <p:cNvPr descr="A picture containing shape&#10;&#10;Description automatically generated" id="276" name="Google Shape;276;p29"/>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277" name="Google Shape;277;p29"/>
          <p:cNvPicPr preferRelativeResize="0"/>
          <p:nvPr/>
        </p:nvPicPr>
        <p:blipFill>
          <a:blip r:embed="rId5">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83" name="Google Shape;283;p30"/>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84" name="Google Shape;284;p30"/>
          <p:cNvSpPr txBox="1"/>
          <p:nvPr/>
        </p:nvSpPr>
        <p:spPr>
          <a:xfrm>
            <a:off x="700625" y="192400"/>
            <a:ext cx="10320900" cy="4275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lang="en-IN" sz="2800">
                <a:solidFill>
                  <a:schemeClr val="dk1"/>
                </a:solidFill>
              </a:rPr>
              <a:t>Experiments : </a:t>
            </a:r>
            <a:r>
              <a:rPr lang="en-IN" sz="2800">
                <a:solidFill>
                  <a:schemeClr val="dk1"/>
                </a:solidFill>
              </a:rPr>
              <a:t>Classification</a:t>
            </a:r>
            <a:r>
              <a:rPr lang="en-IN" sz="2800">
                <a:solidFill>
                  <a:schemeClr val="dk1"/>
                </a:solidFill>
              </a:rPr>
              <a:t> and Conditions</a:t>
            </a:r>
            <a:endParaRPr/>
          </a:p>
        </p:txBody>
      </p:sp>
      <p:pic>
        <p:nvPicPr>
          <p:cNvPr descr="A picture containing shape&#10;&#10;Description automatically generated" id="285" name="Google Shape;285;p30"/>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graphicFrame>
        <p:nvGraphicFramePr>
          <p:cNvPr id="286" name="Google Shape;286;p30"/>
          <p:cNvGraphicFramePr/>
          <p:nvPr/>
        </p:nvGraphicFramePr>
        <p:xfrm>
          <a:off x="1626675" y="787375"/>
          <a:ext cx="3000000" cy="3000000"/>
        </p:xfrm>
        <a:graphic>
          <a:graphicData uri="http://schemas.openxmlformats.org/drawingml/2006/table">
            <a:tbl>
              <a:tblPr>
                <a:noFill/>
                <a:tableStyleId>{94CF9A53-691E-43E4-A77F-1780F7BB7AD2}</a:tableStyleId>
              </a:tblPr>
              <a:tblGrid>
                <a:gridCol w="1811575"/>
                <a:gridCol w="3899175"/>
                <a:gridCol w="1438075"/>
                <a:gridCol w="1606825"/>
              </a:tblGrid>
              <a:tr h="551400">
                <a:tc gridSpan="2">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Experiment Condition and its Classification</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c hMerge="1"/>
                <a:tc gridSpan="2">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Fault Indices</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c hMerge="1"/>
              </a:tr>
              <a:tr h="321625">
                <a:tc>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Usage</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Classification</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a1</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c>
                  <a:txBody>
                    <a:bodyPr/>
                    <a:lstStyle/>
                    <a:p>
                      <a:pPr indent="0" lvl="0" marL="0" rtl="0" algn="ctr">
                        <a:lnSpc>
                          <a:spcPct val="115000"/>
                        </a:lnSpc>
                        <a:spcBef>
                          <a:spcPts val="0"/>
                        </a:spcBef>
                        <a:spcAft>
                          <a:spcPts val="0"/>
                        </a:spcAft>
                        <a:buNone/>
                      </a:pPr>
                      <a:r>
                        <a:rPr b="1" lang="en-IN" sz="1900">
                          <a:latin typeface="Calibri"/>
                          <a:ea typeface="Calibri"/>
                          <a:cs typeface="Calibri"/>
                          <a:sym typeface="Calibri"/>
                        </a:rPr>
                        <a:t>a2</a:t>
                      </a:r>
                      <a:endParaRPr b="1"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solidFill>
                      <a:schemeClr val="accent6"/>
                    </a:solidFill>
                  </a:tcPr>
                </a:tc>
              </a:tr>
              <a:tr h="344625">
                <a:tc rowSpan="9">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For training the ANN based FDS</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Healthy</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rowSpan="3">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Internal leakage fault</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0.14</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0.36</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0.42</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rowSpan="3">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Valve spool blockage fault</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0.5</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0.63</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vMerge="1"/>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0.75</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rowSpan="3">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For testing the ANN based FDS</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Healthy</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Internal leakage fault</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0.44</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r h="344625">
                <a:tc vMerge="1"/>
                <a:tc>
                  <a:txBody>
                    <a:bodyPr/>
                    <a:lstStyle/>
                    <a:p>
                      <a:pPr indent="0" lvl="0" marL="0" rtl="0" algn="ctr">
                        <a:lnSpc>
                          <a:spcPct val="115000"/>
                        </a:lnSpc>
                        <a:spcBef>
                          <a:spcPts val="0"/>
                        </a:spcBef>
                        <a:spcAft>
                          <a:spcPts val="0"/>
                        </a:spcAft>
                        <a:buNone/>
                      </a:pPr>
                      <a:r>
                        <a:rPr lang="en-IN" sz="1900">
                          <a:latin typeface="Calibri"/>
                          <a:ea typeface="Calibri"/>
                          <a:cs typeface="Calibri"/>
                          <a:sym typeface="Calibri"/>
                        </a:rPr>
                        <a:t>Valve spool blockage fault</a:t>
                      </a:r>
                      <a:endParaRPr sz="1900">
                        <a:latin typeface="Calibri"/>
                        <a:ea typeface="Calibri"/>
                        <a:cs typeface="Calibri"/>
                        <a:sym typeface="Calibri"/>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a:t>0.25</a:t>
                      </a:r>
                      <a:endParaRPr/>
                    </a:p>
                  </a:txBody>
                  <a:tcPr marT="19050" marB="19050" marR="28575" marL="28575" anchor="ctr">
                    <a:lnL cap="flat" cmpd="sng" w="6925">
                      <a:solidFill>
                        <a:srgbClr val="000000"/>
                      </a:solidFill>
                      <a:prstDash val="solid"/>
                      <a:round/>
                      <a:headEnd len="sm" w="sm" type="none"/>
                      <a:tailEnd len="sm" w="sm" type="none"/>
                    </a:lnL>
                    <a:lnR cap="flat" cmpd="sng" w="6925">
                      <a:solidFill>
                        <a:srgbClr val="000000"/>
                      </a:solidFill>
                      <a:prstDash val="solid"/>
                      <a:round/>
                      <a:headEnd len="sm" w="sm" type="none"/>
                      <a:tailEnd len="sm" w="sm" type="none"/>
                    </a:lnR>
                    <a:lnT cap="flat" cmpd="sng" w="6925">
                      <a:solidFill>
                        <a:srgbClr val="000000"/>
                      </a:solidFill>
                      <a:prstDash val="solid"/>
                      <a:round/>
                      <a:headEnd len="sm" w="sm" type="none"/>
                      <a:tailEnd len="sm" w="sm" type="none"/>
                    </a:lnT>
                    <a:lnB cap="flat" cmpd="sng" w="6925">
                      <a:solidFill>
                        <a:srgbClr val="000000"/>
                      </a:solidFill>
                      <a:prstDash val="solid"/>
                      <a:round/>
                      <a:headEnd len="sm" w="sm" type="none"/>
                      <a:tailEnd len="sm" w="sm" type="none"/>
                    </a:lnB>
                  </a:tcPr>
                </a:tc>
              </a:tr>
            </a:tbl>
          </a:graphicData>
        </a:graphic>
      </p:graphicFrame>
      <p:pic>
        <p:nvPicPr>
          <p:cNvPr id="287" name="Google Shape;287;p30"/>
          <p:cNvPicPr preferRelativeResize="0"/>
          <p:nvPr/>
        </p:nvPicPr>
        <p:blipFill>
          <a:blip r:embed="rId5">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293" name="Google Shape;293;p31"/>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294" name="Google Shape;294;p31"/>
          <p:cNvSpPr txBox="1"/>
          <p:nvPr/>
        </p:nvSpPr>
        <p:spPr>
          <a:xfrm>
            <a:off x="426722" y="619750"/>
            <a:ext cx="5640600" cy="4818600"/>
          </a:xfrm>
          <a:prstGeom prst="rect">
            <a:avLst/>
          </a:prstGeom>
          <a:gradFill>
            <a:gsLst>
              <a:gs pos="0">
                <a:srgbClr val="FFFFFF"/>
              </a:gs>
              <a:gs pos="100000">
                <a:srgbClr val="80E5FC"/>
              </a:gs>
            </a:gsLst>
            <a:path path="circle">
              <a:fillToRect b="50%" l="50%" r="50%" t="50%"/>
            </a:path>
            <a:tileRect/>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None/>
            </a:pPr>
            <a:r>
              <a:rPr lang="en-IN" sz="2400">
                <a:solidFill>
                  <a:schemeClr val="dk1"/>
                </a:solidFill>
              </a:rPr>
              <a:t>"Artificial Neural Network" is derived from Biological neural networks that develop the structure of a human brain. Similar to the human brain that has neurons interconnected to one another, artificial neural networks also have neurons that are interconnected to one another in various layers of the networks. These neurons are known as nodes.</a:t>
            </a:r>
            <a:endParaRPr sz="2400">
              <a:solidFill>
                <a:schemeClr val="dk1"/>
              </a:solidFill>
            </a:endParaRPr>
          </a:p>
          <a:p>
            <a:pPr indent="0" lvl="0" marL="0" marR="0" rtl="0" algn="l">
              <a:lnSpc>
                <a:spcPct val="130000"/>
              </a:lnSpc>
              <a:spcBef>
                <a:spcPts val="1000"/>
              </a:spcBef>
              <a:spcAft>
                <a:spcPts val="0"/>
              </a:spcAft>
              <a:buNone/>
            </a:pPr>
            <a:r>
              <a:t/>
            </a:r>
            <a:endParaRPr b="1" sz="2400">
              <a:solidFill>
                <a:schemeClr val="dk1"/>
              </a:solidFill>
            </a:endParaRPr>
          </a:p>
          <a:p>
            <a:pPr indent="0" lvl="0" marL="0" marR="0" rtl="0" algn="l">
              <a:lnSpc>
                <a:spcPct val="130000"/>
              </a:lnSpc>
              <a:spcBef>
                <a:spcPts val="1000"/>
              </a:spcBef>
              <a:spcAft>
                <a:spcPts val="0"/>
              </a:spcAft>
              <a:buClr>
                <a:schemeClr val="dk1"/>
              </a:buClr>
              <a:buSzPts val="2400"/>
              <a:buFont typeface="Arial"/>
              <a:buNone/>
            </a:pPr>
            <a:r>
              <a:t/>
            </a:r>
            <a:endParaRPr b="1" sz="2400">
              <a:solidFill>
                <a:schemeClr val="dk1"/>
              </a:solidFill>
            </a:endParaRPr>
          </a:p>
        </p:txBody>
      </p:sp>
      <p:sp>
        <p:nvSpPr>
          <p:cNvPr id="295" name="Google Shape;295;p31"/>
          <p:cNvSpPr txBox="1"/>
          <p:nvPr/>
        </p:nvSpPr>
        <p:spPr>
          <a:xfrm>
            <a:off x="2659725" y="137000"/>
            <a:ext cx="7282200" cy="4275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ARTIFICIAL NEURAL NETWORK</a:t>
            </a:r>
            <a:endParaRPr/>
          </a:p>
        </p:txBody>
      </p:sp>
      <p:pic>
        <p:nvPicPr>
          <p:cNvPr descr="A picture containing shape&#10;&#10;Description automatically generated" id="296" name="Google Shape;296;p31"/>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What is Artificial Neural Network" id="297" name="Google Shape;297;p31"/>
          <p:cNvPicPr preferRelativeResize="0"/>
          <p:nvPr/>
        </p:nvPicPr>
        <p:blipFill rotWithShape="1">
          <a:blip r:embed="rId5">
            <a:alphaModFix/>
          </a:blip>
          <a:srcRect b="0" l="0" r="0" t="0"/>
          <a:stretch/>
        </p:blipFill>
        <p:spPr>
          <a:xfrm>
            <a:off x="6067325" y="619750"/>
            <a:ext cx="5869775" cy="4818600"/>
          </a:xfrm>
          <a:prstGeom prst="rect">
            <a:avLst/>
          </a:prstGeom>
          <a:noFill/>
          <a:ln cap="flat" cmpd="sng" w="9525">
            <a:solidFill>
              <a:schemeClr val="dk1"/>
            </a:solidFill>
            <a:prstDash val="solid"/>
            <a:round/>
            <a:headEnd len="sm" w="sm" type="none"/>
            <a:tailEnd len="sm" w="sm" type="none"/>
          </a:ln>
        </p:spPr>
      </p:pic>
      <p:pic>
        <p:nvPicPr>
          <p:cNvPr id="298" name="Google Shape;298;p31"/>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304" name="Google Shape;304;p32"/>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305" name="Google Shape;305;p32"/>
          <p:cNvSpPr txBox="1"/>
          <p:nvPr/>
        </p:nvSpPr>
        <p:spPr>
          <a:xfrm>
            <a:off x="2093950" y="192400"/>
            <a:ext cx="8288400" cy="4275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NEURAL NETWORK ARCHITECTURE</a:t>
            </a:r>
            <a:endParaRPr/>
          </a:p>
        </p:txBody>
      </p:sp>
      <p:pic>
        <p:nvPicPr>
          <p:cNvPr descr="A picture containing shape&#10;&#10;Description automatically generated" id="306" name="Google Shape;306;p32"/>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artificialneuron__1.gif" id="307" name="Google Shape;307;p32"/>
          <p:cNvPicPr preferRelativeResize="0"/>
          <p:nvPr/>
        </p:nvPicPr>
        <p:blipFill rotWithShape="1">
          <a:blip r:embed="rId5">
            <a:alphaModFix/>
          </a:blip>
          <a:srcRect b="0" l="0" r="0" t="0"/>
          <a:stretch/>
        </p:blipFill>
        <p:spPr>
          <a:xfrm>
            <a:off x="6812925" y="1056600"/>
            <a:ext cx="5124176" cy="4462776"/>
          </a:xfrm>
          <a:prstGeom prst="rect">
            <a:avLst/>
          </a:prstGeom>
          <a:noFill/>
          <a:ln cap="flat" cmpd="sng" w="9525">
            <a:solidFill>
              <a:schemeClr val="dk1"/>
            </a:solidFill>
            <a:prstDash val="solid"/>
            <a:round/>
            <a:headEnd len="sm" w="sm" type="none"/>
            <a:tailEnd len="sm" w="sm" type="none"/>
          </a:ln>
        </p:spPr>
      </p:pic>
      <p:sp>
        <p:nvSpPr>
          <p:cNvPr id="308" name="Google Shape;308;p32"/>
          <p:cNvSpPr txBox="1"/>
          <p:nvPr/>
        </p:nvSpPr>
        <p:spPr>
          <a:xfrm>
            <a:off x="211575" y="814575"/>
            <a:ext cx="6591000" cy="49236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IN" sz="2400"/>
              <a:t>Learning Process is initiated by three steps</a:t>
            </a:r>
            <a:endParaRPr b="1" sz="2400"/>
          </a:p>
          <a:p>
            <a:pPr indent="-361950" lvl="0" marL="457200" rtl="0" algn="l">
              <a:spcBef>
                <a:spcPts val="0"/>
              </a:spcBef>
              <a:spcAft>
                <a:spcPts val="0"/>
              </a:spcAft>
              <a:buSzPts val="2400"/>
              <a:buFont typeface="Noto Sans Symbols"/>
              <a:buChar char="❑"/>
            </a:pPr>
            <a:r>
              <a:rPr b="1" lang="en-IN" sz="2400">
                <a:solidFill>
                  <a:srgbClr val="F46524"/>
                </a:solidFill>
              </a:rPr>
              <a:t>Training dataset </a:t>
            </a:r>
            <a:r>
              <a:rPr b="1" lang="en-IN" sz="2400"/>
              <a:t>–</a:t>
            </a:r>
            <a:r>
              <a:rPr lang="en-IN" sz="2400"/>
              <a:t> This dataset allows the Neural Network to understand the weights between nodes.</a:t>
            </a:r>
            <a:endParaRPr sz="2400"/>
          </a:p>
          <a:p>
            <a:pPr indent="-209550" lvl="0" marL="457200" rtl="0" algn="l">
              <a:spcBef>
                <a:spcPts val="0"/>
              </a:spcBef>
              <a:spcAft>
                <a:spcPts val="0"/>
              </a:spcAft>
              <a:buClr>
                <a:srgbClr val="000000"/>
              </a:buClr>
              <a:buSzPts val="2100"/>
              <a:buFont typeface="Noto Sans Symbols"/>
              <a:buNone/>
            </a:pPr>
            <a:r>
              <a:t/>
            </a:r>
            <a:endParaRPr b="1" sz="2400"/>
          </a:p>
          <a:p>
            <a:pPr indent="-361950" lvl="0" marL="457200" rtl="0" algn="l">
              <a:spcBef>
                <a:spcPts val="0"/>
              </a:spcBef>
              <a:spcAft>
                <a:spcPts val="0"/>
              </a:spcAft>
              <a:buSzPts val="2400"/>
              <a:buFont typeface="Noto Sans Symbols"/>
              <a:buChar char="❑"/>
            </a:pPr>
            <a:r>
              <a:rPr b="1" lang="en-IN" sz="2400">
                <a:solidFill>
                  <a:srgbClr val="F46524"/>
                </a:solidFill>
              </a:rPr>
              <a:t>Validation dataset </a:t>
            </a:r>
            <a:r>
              <a:rPr b="1" lang="en-IN" sz="2400"/>
              <a:t>–</a:t>
            </a:r>
            <a:r>
              <a:rPr lang="en-IN" sz="2400"/>
              <a:t> This dataset is used for fine-tuning the performance of the Neural Network.</a:t>
            </a:r>
            <a:endParaRPr sz="2400"/>
          </a:p>
          <a:p>
            <a:pPr indent="-209550" lvl="0" marL="457200" rtl="0" algn="l">
              <a:spcBef>
                <a:spcPts val="0"/>
              </a:spcBef>
              <a:spcAft>
                <a:spcPts val="0"/>
              </a:spcAft>
              <a:buClr>
                <a:srgbClr val="000000"/>
              </a:buClr>
              <a:buSzPts val="2100"/>
              <a:buFont typeface="Noto Sans Symbols"/>
              <a:buNone/>
            </a:pPr>
            <a:r>
              <a:t/>
            </a:r>
            <a:endParaRPr b="1" sz="2400"/>
          </a:p>
          <a:p>
            <a:pPr indent="-361950" lvl="0" marL="457200" rtl="0" algn="l">
              <a:spcBef>
                <a:spcPts val="0"/>
              </a:spcBef>
              <a:spcAft>
                <a:spcPts val="0"/>
              </a:spcAft>
              <a:buSzPts val="2400"/>
              <a:buFont typeface="Noto Sans Symbols"/>
              <a:buChar char="❑"/>
            </a:pPr>
            <a:r>
              <a:rPr b="1" lang="en-IN" sz="2400">
                <a:solidFill>
                  <a:srgbClr val="F46524"/>
                </a:solidFill>
              </a:rPr>
              <a:t>Test dataset </a:t>
            </a:r>
            <a:r>
              <a:rPr b="1" lang="en-IN" sz="2400"/>
              <a:t>–</a:t>
            </a:r>
            <a:r>
              <a:rPr lang="en-IN" sz="2400"/>
              <a:t> This dataset is used to determine the accuracy and margin of error of the Neural Network.</a:t>
            </a:r>
            <a:endParaRPr sz="2400"/>
          </a:p>
        </p:txBody>
      </p:sp>
      <p:pic>
        <p:nvPicPr>
          <p:cNvPr id="309" name="Google Shape;309;p32"/>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A logo with text and numbers&#10;&#10;Description automatically generated" id="85" name="Google Shape;85;p15"/>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pic>
        <p:nvPicPr>
          <p:cNvPr descr="A picture containing shape&#10;&#10;Description automatically generated" id="86" name="Google Shape;86;p15"/>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sp>
        <p:nvSpPr>
          <p:cNvPr id="87" name="Google Shape;87;p15"/>
          <p:cNvSpPr txBox="1"/>
          <p:nvPr>
            <p:ph idx="2" type="body"/>
          </p:nvPr>
        </p:nvSpPr>
        <p:spPr>
          <a:xfrm>
            <a:off x="968025" y="2007600"/>
            <a:ext cx="10308900" cy="2692200"/>
          </a:xfrm>
          <a:prstGeom prst="rect">
            <a:avLst/>
          </a:prstGeom>
          <a:solidFill>
            <a:srgbClr val="4CB7C7">
              <a:alpha val="82390"/>
            </a:srgbClr>
          </a:solidFill>
          <a:ln cap="flat" cmpd="sng" w="9525">
            <a:solidFill>
              <a:schemeClr val="accent1"/>
            </a:solidFill>
            <a:prstDash val="solid"/>
            <a:round/>
            <a:headEnd len="sm" w="sm" type="none"/>
            <a:tailEnd len="sm" w="sm" type="none"/>
          </a:ln>
        </p:spPr>
        <p:txBody>
          <a:bodyPr anchorCtr="0" anchor="t" bIns="121900" lIns="121900" spcFirstLastPara="1" rIns="121900" wrap="square" tIns="121900">
            <a:normAutofit fontScale="77500" lnSpcReduction="10000"/>
          </a:bodyPr>
          <a:lstStyle/>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182880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1371600" rtl="0" algn="l">
              <a:lnSpc>
                <a:spcPct val="150000"/>
              </a:lnSpc>
              <a:spcBef>
                <a:spcPts val="0"/>
              </a:spcBef>
              <a:spcAft>
                <a:spcPts val="0"/>
              </a:spcAft>
              <a:buNone/>
            </a:pPr>
            <a:r>
              <a:rPr b="1" lang="en-IN" sz="2400">
                <a:solidFill>
                  <a:schemeClr val="lt1"/>
                </a:solidFill>
                <a:latin typeface="Arial"/>
                <a:ea typeface="Arial"/>
                <a:cs typeface="Arial"/>
                <a:sym typeface="Arial"/>
              </a:rPr>
              <a:t>Flow of presentation</a:t>
            </a:r>
            <a:endParaRPr b="1" sz="2400">
              <a:solidFill>
                <a:schemeClr val="lt1"/>
              </a:solidFill>
              <a:latin typeface="Arial"/>
              <a:ea typeface="Arial"/>
              <a:cs typeface="Arial"/>
              <a:sym typeface="Arial"/>
            </a:endParaRPr>
          </a:p>
          <a:p>
            <a:pPr indent="-346710" lvl="0" marL="1828800" rtl="0" algn="l">
              <a:lnSpc>
                <a:spcPct val="150000"/>
              </a:lnSpc>
              <a:spcBef>
                <a:spcPts val="0"/>
              </a:spcBef>
              <a:spcAft>
                <a:spcPts val="0"/>
              </a:spcAft>
              <a:buClr>
                <a:schemeClr val="lt1"/>
              </a:buClr>
              <a:buSzPct val="100000"/>
              <a:buFont typeface="Arial"/>
              <a:buChar char="●"/>
            </a:pPr>
            <a:r>
              <a:rPr lang="en-IN" sz="2400">
                <a:solidFill>
                  <a:schemeClr val="lt1"/>
                </a:solidFill>
                <a:latin typeface="Arial"/>
                <a:ea typeface="Arial"/>
                <a:cs typeface="Arial"/>
                <a:sym typeface="Arial"/>
              </a:rPr>
              <a:t>Mathematical Modeling of Healthy and Faulty system</a:t>
            </a:r>
            <a:endParaRPr sz="2400">
              <a:solidFill>
                <a:schemeClr val="lt1"/>
              </a:solidFill>
              <a:latin typeface="Arial"/>
              <a:ea typeface="Arial"/>
              <a:cs typeface="Arial"/>
              <a:sym typeface="Arial"/>
            </a:endParaRPr>
          </a:p>
          <a:p>
            <a:pPr indent="-346710" lvl="3" marL="1828800" rtl="0" algn="l">
              <a:lnSpc>
                <a:spcPct val="150000"/>
              </a:lnSpc>
              <a:spcBef>
                <a:spcPts val="0"/>
              </a:spcBef>
              <a:spcAft>
                <a:spcPts val="0"/>
              </a:spcAft>
              <a:buClr>
                <a:schemeClr val="lt1"/>
              </a:buClr>
              <a:buSzPct val="100000"/>
              <a:buFont typeface="Arial"/>
              <a:buChar char="●"/>
            </a:pPr>
            <a:r>
              <a:rPr lang="en-IN" sz="2400">
                <a:solidFill>
                  <a:schemeClr val="lt1"/>
                </a:solidFill>
                <a:latin typeface="Arial"/>
                <a:ea typeface="Arial"/>
                <a:cs typeface="Arial"/>
                <a:sym typeface="Arial"/>
              </a:rPr>
              <a:t>Virtual Model  and Experimental model Based Working proof </a:t>
            </a:r>
            <a:endParaRPr sz="2400">
              <a:solidFill>
                <a:schemeClr val="lt1"/>
              </a:solidFill>
              <a:latin typeface="Arial"/>
              <a:ea typeface="Arial"/>
              <a:cs typeface="Arial"/>
              <a:sym typeface="Arial"/>
            </a:endParaRPr>
          </a:p>
          <a:p>
            <a:pPr indent="-346710" lvl="3" marL="1828800" rtl="0" algn="l">
              <a:lnSpc>
                <a:spcPct val="150000"/>
              </a:lnSpc>
              <a:spcBef>
                <a:spcPts val="0"/>
              </a:spcBef>
              <a:spcAft>
                <a:spcPts val="0"/>
              </a:spcAft>
              <a:buClr>
                <a:schemeClr val="lt1"/>
              </a:buClr>
              <a:buSzPct val="100000"/>
              <a:buFont typeface="Arial"/>
              <a:buChar char="●"/>
            </a:pPr>
            <a:r>
              <a:rPr lang="en-IN" sz="2400">
                <a:solidFill>
                  <a:schemeClr val="lt1"/>
                </a:solidFill>
                <a:latin typeface="Arial"/>
                <a:ea typeface="Arial"/>
                <a:cs typeface="Arial"/>
                <a:sym typeface="Arial"/>
              </a:rPr>
              <a:t>Machine Learning based Algorithm for fault identification</a:t>
            </a:r>
            <a:endParaRPr sz="2400">
              <a:solidFill>
                <a:schemeClr val="lt1"/>
              </a:solidFill>
              <a:latin typeface="Arial"/>
              <a:ea typeface="Arial"/>
              <a:cs typeface="Arial"/>
              <a:sym typeface="Arial"/>
            </a:endParaRPr>
          </a:p>
          <a:p>
            <a:pPr indent="-346710" lvl="0" marL="1828800" rtl="0" algn="l">
              <a:lnSpc>
                <a:spcPct val="150000"/>
              </a:lnSpc>
              <a:spcBef>
                <a:spcPts val="0"/>
              </a:spcBef>
              <a:spcAft>
                <a:spcPts val="0"/>
              </a:spcAft>
              <a:buClr>
                <a:schemeClr val="lt1"/>
              </a:buClr>
              <a:buSzPct val="100000"/>
              <a:buFont typeface="Arial"/>
              <a:buChar char="●"/>
            </a:pPr>
            <a:r>
              <a:rPr lang="en-IN" sz="2400">
                <a:solidFill>
                  <a:schemeClr val="lt1"/>
                </a:solidFill>
                <a:latin typeface="Arial"/>
                <a:ea typeface="Arial"/>
                <a:cs typeface="Arial"/>
                <a:sym typeface="Arial"/>
              </a:rPr>
              <a:t>Results and discussion </a:t>
            </a:r>
            <a:endParaRPr sz="2400">
              <a:solidFill>
                <a:schemeClr val="lt1"/>
              </a:solidFill>
              <a:latin typeface="Arial"/>
              <a:ea typeface="Arial"/>
              <a:cs typeface="Arial"/>
              <a:sym typeface="Arial"/>
            </a:endParaRPr>
          </a:p>
          <a:p>
            <a:pPr indent="0" lvl="0" marL="1371600" rtl="0" algn="l">
              <a:spcBef>
                <a:spcPts val="0"/>
              </a:spcBef>
              <a:spcAft>
                <a:spcPts val="1600"/>
              </a:spcAft>
              <a:buNone/>
            </a:pPr>
            <a:r>
              <a:t/>
            </a:r>
            <a:endParaRPr sz="1400">
              <a:solidFill>
                <a:schemeClr val="dk1"/>
              </a:solidFill>
              <a:latin typeface="Arial"/>
              <a:ea typeface="Arial"/>
              <a:cs typeface="Arial"/>
              <a:sym typeface="Arial"/>
            </a:endParaRPr>
          </a:p>
        </p:txBody>
      </p:sp>
      <p:sp>
        <p:nvSpPr>
          <p:cNvPr id="88" name="Google Shape;88;p15"/>
          <p:cNvSpPr txBox="1"/>
          <p:nvPr/>
        </p:nvSpPr>
        <p:spPr>
          <a:xfrm>
            <a:off x="3395375" y="503025"/>
            <a:ext cx="5132400" cy="8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4000">
                <a:solidFill>
                  <a:schemeClr val="lt1"/>
                </a:solidFill>
                <a:latin typeface="Merriweather"/>
                <a:ea typeface="Merriweather"/>
                <a:cs typeface="Merriweather"/>
                <a:sym typeface="Merriweather"/>
              </a:rPr>
              <a:t>Overview</a:t>
            </a:r>
            <a:endParaRPr b="1" sz="4000">
              <a:solidFill>
                <a:schemeClr val="lt1"/>
              </a:solidFill>
              <a:latin typeface="Merriweather"/>
              <a:ea typeface="Merriweather"/>
              <a:cs typeface="Merriweather"/>
              <a:sym typeface="Merriweather"/>
            </a:endParaRPr>
          </a:p>
        </p:txBody>
      </p:sp>
      <p:pic>
        <p:nvPicPr>
          <p:cNvPr id="89" name="Google Shape;89;p15"/>
          <p:cNvPicPr preferRelativeResize="0"/>
          <p:nvPr/>
        </p:nvPicPr>
        <p:blipFill>
          <a:blip r:embed="rId5">
            <a:alphaModFix/>
          </a:blip>
          <a:stretch>
            <a:fillRect/>
          </a:stretch>
        </p:blipFill>
        <p:spPr>
          <a:xfrm>
            <a:off x="10660350" y="5245000"/>
            <a:ext cx="1304500" cy="1476450"/>
          </a:xfrm>
          <a:prstGeom prst="rect">
            <a:avLst/>
          </a:prstGeom>
          <a:noFill/>
          <a:ln>
            <a:noFill/>
          </a:ln>
        </p:spPr>
      </p:pic>
      <p:sp>
        <p:nvSpPr>
          <p:cNvPr id="90" name="Google Shape;90;p15"/>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315" name="Google Shape;315;p33"/>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316" name="Google Shape;316;p33"/>
          <p:cNvSpPr txBox="1"/>
          <p:nvPr/>
        </p:nvSpPr>
        <p:spPr>
          <a:xfrm>
            <a:off x="838200" y="192405"/>
            <a:ext cx="105156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FEED - FORWARD ALGORITHM (NO FEEDBACK)</a:t>
            </a:r>
            <a:endParaRPr/>
          </a:p>
        </p:txBody>
      </p:sp>
      <p:pic>
        <p:nvPicPr>
          <p:cNvPr descr="A picture containing shape&#10;&#10;Description automatically generated" id="317" name="Google Shape;317;p33"/>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feedforward-ann.gif" id="318" name="Google Shape;318;p33"/>
          <p:cNvPicPr preferRelativeResize="0"/>
          <p:nvPr/>
        </p:nvPicPr>
        <p:blipFill rotWithShape="1">
          <a:blip r:embed="rId5">
            <a:alphaModFix/>
          </a:blip>
          <a:srcRect b="10410" l="0" r="3781" t="0"/>
          <a:stretch/>
        </p:blipFill>
        <p:spPr>
          <a:xfrm>
            <a:off x="330075" y="1080050"/>
            <a:ext cx="6340751" cy="3983700"/>
          </a:xfrm>
          <a:prstGeom prst="rect">
            <a:avLst/>
          </a:prstGeom>
          <a:noFill/>
          <a:ln cap="flat" cmpd="sng" w="9525">
            <a:solidFill>
              <a:schemeClr val="dk1"/>
            </a:solidFill>
            <a:prstDash val="solid"/>
            <a:round/>
            <a:headEnd len="sm" w="sm" type="none"/>
            <a:tailEnd len="sm" w="sm" type="none"/>
          </a:ln>
        </p:spPr>
      </p:pic>
      <p:sp>
        <p:nvSpPr>
          <p:cNvPr id="319" name="Google Shape;319;p33"/>
          <p:cNvSpPr txBox="1"/>
          <p:nvPr/>
        </p:nvSpPr>
        <p:spPr>
          <a:xfrm>
            <a:off x="6823300" y="990113"/>
            <a:ext cx="5113800" cy="4222500"/>
          </a:xfrm>
          <a:prstGeom prst="rect">
            <a:avLst/>
          </a:prstGeom>
          <a:gradFill>
            <a:gsLst>
              <a:gs pos="0">
                <a:srgbClr val="FFFFFF"/>
              </a:gs>
              <a:gs pos="100000">
                <a:srgbClr val="80E5FC"/>
              </a:gs>
            </a:gsLst>
            <a:lin ang="5400012" scaled="0"/>
          </a:gradFill>
          <a:ln>
            <a:noFill/>
          </a:ln>
        </p:spPr>
        <p:txBody>
          <a:bodyPr anchorCtr="0" anchor="ctr" bIns="45700" lIns="91425" spcFirstLastPara="1" rIns="91425" wrap="square" tIns="45700">
            <a:noAutofit/>
          </a:bodyPr>
          <a:lstStyle/>
          <a:p>
            <a:pPr indent="0" lvl="0" marL="0" marR="0" rtl="0" algn="l">
              <a:lnSpc>
                <a:spcPct val="130000"/>
              </a:lnSpc>
              <a:spcBef>
                <a:spcPts val="1000"/>
              </a:spcBef>
              <a:spcAft>
                <a:spcPts val="0"/>
              </a:spcAft>
              <a:buNone/>
            </a:pPr>
            <a:r>
              <a:rPr lang="en-IN" sz="2400">
                <a:solidFill>
                  <a:schemeClr val="dk1"/>
                </a:solidFill>
              </a:rPr>
              <a:t>The signals in a feed forward model only move in one way, to the output layer. With zero or more hidden layers, to feed in the forward direction of the network  mechanism in order to have  have one input layer and one single output layer.</a:t>
            </a:r>
            <a:endParaRPr sz="2400">
              <a:solidFill>
                <a:schemeClr val="dk1"/>
              </a:solidFill>
            </a:endParaRPr>
          </a:p>
        </p:txBody>
      </p:sp>
      <p:pic>
        <p:nvPicPr>
          <p:cNvPr id="320" name="Google Shape;320;p33"/>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4"/>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326" name="Google Shape;326;p34"/>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327" name="Google Shape;327;p34"/>
          <p:cNvSpPr txBox="1"/>
          <p:nvPr/>
        </p:nvSpPr>
        <p:spPr>
          <a:xfrm>
            <a:off x="217100" y="806475"/>
            <a:ext cx="11548200" cy="4818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sp>
        <p:nvSpPr>
          <p:cNvPr id="328" name="Google Shape;328;p34"/>
          <p:cNvSpPr txBox="1"/>
          <p:nvPr/>
        </p:nvSpPr>
        <p:spPr>
          <a:xfrm>
            <a:off x="135375" y="192400"/>
            <a:ext cx="11629800" cy="577200"/>
          </a:xfrm>
          <a:prstGeom prst="rect">
            <a:avLst/>
          </a:prstGeom>
          <a:gradFill>
            <a:gsLst>
              <a:gs pos="0">
                <a:srgbClr val="FFFFFF"/>
              </a:gs>
              <a:gs pos="100000">
                <a:srgbClr val="80E5FC"/>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400">
                <a:solidFill>
                  <a:schemeClr val="dk1"/>
                </a:solidFill>
              </a:rPr>
              <a:t>ARCHITECTURE OF THE OVERALL FAULT DIAGNOSTIC SYSTEM USING ANN</a:t>
            </a:r>
            <a:endParaRPr sz="2400"/>
          </a:p>
        </p:txBody>
      </p:sp>
      <p:pic>
        <p:nvPicPr>
          <p:cNvPr descr="A picture containing shape&#10;&#10;Description automatically generated" id="329" name="Google Shape;329;p34"/>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Screenshot (3).png" id="330" name="Google Shape;330;p34"/>
          <p:cNvPicPr preferRelativeResize="0"/>
          <p:nvPr/>
        </p:nvPicPr>
        <p:blipFill rotWithShape="1">
          <a:blip r:embed="rId5">
            <a:alphaModFix/>
          </a:blip>
          <a:srcRect b="0" l="0" r="0" t="0"/>
          <a:stretch/>
        </p:blipFill>
        <p:spPr>
          <a:xfrm>
            <a:off x="332500" y="831275"/>
            <a:ext cx="11508874" cy="4818599"/>
          </a:xfrm>
          <a:prstGeom prst="rect">
            <a:avLst/>
          </a:prstGeom>
          <a:noFill/>
          <a:ln cap="flat" cmpd="sng" w="9525">
            <a:solidFill>
              <a:srgbClr val="000000"/>
            </a:solidFill>
            <a:prstDash val="solid"/>
            <a:round/>
            <a:headEnd len="sm" w="sm" type="none"/>
            <a:tailEnd len="sm" w="sm" type="none"/>
          </a:ln>
        </p:spPr>
      </p:pic>
      <p:pic>
        <p:nvPicPr>
          <p:cNvPr id="331" name="Google Shape;331;p34"/>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337" name="Google Shape;337;p35"/>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338" name="Google Shape;338;p35"/>
          <p:cNvSpPr txBox="1"/>
          <p:nvPr/>
        </p:nvSpPr>
        <p:spPr>
          <a:xfrm>
            <a:off x="426725" y="928424"/>
            <a:ext cx="5610600" cy="4303500"/>
          </a:xfrm>
          <a:prstGeom prst="rect">
            <a:avLst/>
          </a:prstGeom>
          <a:gradFill>
            <a:gsLst>
              <a:gs pos="0">
                <a:srgbClr val="FFFFFF"/>
              </a:gs>
              <a:gs pos="100000">
                <a:srgbClr val="80E5FC"/>
              </a:gs>
            </a:gsLst>
            <a:lin ang="5400012" scaled="0"/>
          </a:gradFill>
          <a:ln>
            <a:noFill/>
          </a:ln>
        </p:spPr>
        <p:txBody>
          <a:bodyPr anchorCtr="0" anchor="t" bIns="45700" lIns="91425" spcFirstLastPara="1" rIns="91425" wrap="square" tIns="45700">
            <a:noAutofit/>
          </a:bodyPr>
          <a:lstStyle/>
          <a:p>
            <a:pPr indent="0" lvl="0" marL="0" marR="0" rtl="0" algn="l">
              <a:lnSpc>
                <a:spcPct val="100000"/>
              </a:lnSpc>
              <a:spcBef>
                <a:spcPts val="1000"/>
              </a:spcBef>
              <a:spcAft>
                <a:spcPts val="0"/>
              </a:spcAft>
              <a:buNone/>
            </a:pPr>
            <a:r>
              <a:rPr lang="en-IN" sz="2400">
                <a:solidFill>
                  <a:schemeClr val="dk1"/>
                </a:solidFill>
              </a:rPr>
              <a:t>The ANN based FDS performs pattern recognition in such that it classifies the input data vectors to different categories according to fault types. This leads to achieve the detection and isolation of the hydraulic power system faults. The ANN based FDS works in two modes sequentially: </a:t>
            </a:r>
            <a:endParaRPr sz="2400">
              <a:solidFill>
                <a:schemeClr val="dk1"/>
              </a:solidFill>
            </a:endParaRPr>
          </a:p>
          <a:p>
            <a:pPr indent="-381000" lvl="0" marL="457200" marR="0" rtl="0" algn="l">
              <a:lnSpc>
                <a:spcPct val="100000"/>
              </a:lnSpc>
              <a:spcBef>
                <a:spcPts val="1000"/>
              </a:spcBef>
              <a:spcAft>
                <a:spcPts val="0"/>
              </a:spcAft>
              <a:buClr>
                <a:schemeClr val="dk1"/>
              </a:buClr>
              <a:buSzPts val="2400"/>
              <a:buChar char="●"/>
            </a:pPr>
            <a:r>
              <a:rPr lang="en-IN" sz="2400">
                <a:solidFill>
                  <a:schemeClr val="dk1"/>
                </a:solidFill>
              </a:rPr>
              <a:t>the training mode </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IN" sz="2400">
                <a:solidFill>
                  <a:schemeClr val="dk1"/>
                </a:solidFill>
              </a:rPr>
              <a:t>the fault diagnostic mode.</a:t>
            </a:r>
            <a:endParaRPr sz="2400">
              <a:solidFill>
                <a:schemeClr val="dk1"/>
              </a:solidFill>
            </a:endParaRPr>
          </a:p>
        </p:txBody>
      </p:sp>
      <p:sp>
        <p:nvSpPr>
          <p:cNvPr id="339" name="Google Shape;339;p35"/>
          <p:cNvSpPr txBox="1"/>
          <p:nvPr/>
        </p:nvSpPr>
        <p:spPr>
          <a:xfrm>
            <a:off x="838200" y="192255"/>
            <a:ext cx="105156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t>Design of the ANN-Based Fault Diagnostic System</a:t>
            </a:r>
            <a:endParaRPr b="1" sz="2800"/>
          </a:p>
        </p:txBody>
      </p:sp>
      <p:pic>
        <p:nvPicPr>
          <p:cNvPr descr="A picture containing shape&#10;&#10;Description automatically generated" id="340" name="Google Shape;340;p35"/>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Actuator_gif.gif" id="341" name="Google Shape;341;p35"/>
          <p:cNvPicPr preferRelativeResize="0"/>
          <p:nvPr/>
        </p:nvPicPr>
        <p:blipFill rotWithShape="1">
          <a:blip r:embed="rId5">
            <a:alphaModFix/>
          </a:blip>
          <a:srcRect b="7166" l="0" r="2752" t="0"/>
          <a:stretch/>
        </p:blipFill>
        <p:spPr>
          <a:xfrm>
            <a:off x="6570700" y="619750"/>
            <a:ext cx="4403400" cy="2443375"/>
          </a:xfrm>
          <a:prstGeom prst="rect">
            <a:avLst/>
          </a:prstGeom>
          <a:noFill/>
          <a:ln cap="flat" cmpd="sng" w="9525">
            <a:solidFill>
              <a:srgbClr val="000000"/>
            </a:solidFill>
            <a:prstDash val="solid"/>
            <a:round/>
            <a:headEnd len="sm" w="sm" type="none"/>
            <a:tailEnd len="sm" w="sm" type="none"/>
          </a:ln>
        </p:spPr>
      </p:pic>
      <p:pic>
        <p:nvPicPr>
          <p:cNvPr descr="dcv_gif.gif" id="342" name="Google Shape;342;p35"/>
          <p:cNvPicPr preferRelativeResize="0"/>
          <p:nvPr/>
        </p:nvPicPr>
        <p:blipFill rotWithShape="1">
          <a:blip r:embed="rId6">
            <a:alphaModFix/>
          </a:blip>
          <a:srcRect b="0" l="0" r="0" t="0"/>
          <a:stretch/>
        </p:blipFill>
        <p:spPr>
          <a:xfrm>
            <a:off x="6570700" y="3063125"/>
            <a:ext cx="4403400" cy="2804225"/>
          </a:xfrm>
          <a:prstGeom prst="rect">
            <a:avLst/>
          </a:prstGeom>
          <a:noFill/>
          <a:ln cap="flat" cmpd="sng" w="9525">
            <a:solidFill>
              <a:srgbClr val="000000"/>
            </a:solidFill>
            <a:prstDash val="solid"/>
            <a:round/>
            <a:headEnd len="sm" w="sm" type="none"/>
            <a:tailEnd len="sm" w="sm" type="none"/>
          </a:ln>
        </p:spPr>
      </p:pic>
      <p:pic>
        <p:nvPicPr>
          <p:cNvPr id="343" name="Google Shape;343;p35"/>
          <p:cNvPicPr preferRelativeResize="0"/>
          <p:nvPr/>
        </p:nvPicPr>
        <p:blipFill>
          <a:blip r:embed="rId7">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sp>
        <p:nvSpPr>
          <p:cNvPr id="349" name="Google Shape;349;p36"/>
          <p:cNvSpPr txBox="1"/>
          <p:nvPr/>
        </p:nvSpPr>
        <p:spPr>
          <a:xfrm>
            <a:off x="838200" y="192255"/>
            <a:ext cx="105156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t>Results and Analysis</a:t>
            </a:r>
            <a:endParaRPr b="1" sz="2800"/>
          </a:p>
        </p:txBody>
      </p:sp>
      <p:pic>
        <p:nvPicPr>
          <p:cNvPr id="350" name="Google Shape;350;p36"/>
          <p:cNvPicPr preferRelativeResize="0"/>
          <p:nvPr/>
        </p:nvPicPr>
        <p:blipFill>
          <a:blip r:embed="rId3">
            <a:alphaModFix/>
          </a:blip>
          <a:stretch>
            <a:fillRect/>
          </a:stretch>
        </p:blipFill>
        <p:spPr>
          <a:xfrm>
            <a:off x="5938725" y="3431074"/>
            <a:ext cx="5097480" cy="2458474"/>
          </a:xfrm>
          <a:prstGeom prst="rect">
            <a:avLst/>
          </a:prstGeom>
          <a:noFill/>
          <a:ln>
            <a:noFill/>
          </a:ln>
        </p:spPr>
      </p:pic>
      <p:pic>
        <p:nvPicPr>
          <p:cNvPr id="351" name="Google Shape;351;p36"/>
          <p:cNvPicPr preferRelativeResize="0"/>
          <p:nvPr/>
        </p:nvPicPr>
        <p:blipFill>
          <a:blip r:embed="rId4">
            <a:alphaModFix/>
          </a:blip>
          <a:stretch>
            <a:fillRect/>
          </a:stretch>
        </p:blipFill>
        <p:spPr>
          <a:xfrm>
            <a:off x="5938725" y="808700"/>
            <a:ext cx="5097480" cy="2458474"/>
          </a:xfrm>
          <a:prstGeom prst="rect">
            <a:avLst/>
          </a:prstGeom>
          <a:noFill/>
          <a:ln>
            <a:noFill/>
          </a:ln>
        </p:spPr>
      </p:pic>
      <p:pic>
        <p:nvPicPr>
          <p:cNvPr id="352" name="Google Shape;352;p36"/>
          <p:cNvPicPr preferRelativeResize="0"/>
          <p:nvPr/>
        </p:nvPicPr>
        <p:blipFill>
          <a:blip r:embed="rId5">
            <a:alphaModFix/>
          </a:blip>
          <a:stretch>
            <a:fillRect/>
          </a:stretch>
        </p:blipFill>
        <p:spPr>
          <a:xfrm>
            <a:off x="664201" y="808700"/>
            <a:ext cx="5097523" cy="2458474"/>
          </a:xfrm>
          <a:prstGeom prst="rect">
            <a:avLst/>
          </a:prstGeom>
          <a:noFill/>
          <a:ln>
            <a:noFill/>
          </a:ln>
        </p:spPr>
      </p:pic>
      <p:pic>
        <p:nvPicPr>
          <p:cNvPr id="353" name="Google Shape;353;p36"/>
          <p:cNvPicPr preferRelativeResize="0"/>
          <p:nvPr/>
        </p:nvPicPr>
        <p:blipFill>
          <a:blip r:embed="rId6">
            <a:alphaModFix/>
          </a:blip>
          <a:stretch>
            <a:fillRect/>
          </a:stretch>
        </p:blipFill>
        <p:spPr>
          <a:xfrm>
            <a:off x="664200" y="3432188"/>
            <a:ext cx="5097518" cy="2458474"/>
          </a:xfrm>
          <a:prstGeom prst="rect">
            <a:avLst/>
          </a:prstGeom>
          <a:noFill/>
          <a:ln>
            <a:noFill/>
          </a:ln>
        </p:spPr>
      </p:pic>
      <p:pic>
        <p:nvPicPr>
          <p:cNvPr id="354" name="Google Shape;354;p36"/>
          <p:cNvPicPr preferRelativeResize="0"/>
          <p:nvPr/>
        </p:nvPicPr>
        <p:blipFill>
          <a:blip r:embed="rId7">
            <a:alphaModFix/>
          </a:blip>
          <a:stretch>
            <a:fillRect/>
          </a:stretch>
        </p:blipFill>
        <p:spPr>
          <a:xfrm>
            <a:off x="10660350" y="5245000"/>
            <a:ext cx="1304500" cy="1476450"/>
          </a:xfrm>
          <a:prstGeom prst="rect">
            <a:avLst/>
          </a:prstGeom>
          <a:noFill/>
          <a:ln>
            <a:noFill/>
          </a:ln>
        </p:spPr>
      </p:pic>
      <p:pic>
        <p:nvPicPr>
          <p:cNvPr descr="A picture containing shape&#10;&#10;Description automatically generated" id="355" name="Google Shape;355;p36"/>
          <p:cNvPicPr preferRelativeResize="0"/>
          <p:nvPr/>
        </p:nvPicPr>
        <p:blipFill rotWithShape="1">
          <a:blip r:embed="rId8">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356" name="Google Shape;356;p36"/>
          <p:cNvPicPr preferRelativeResize="0"/>
          <p:nvPr/>
        </p:nvPicPr>
        <p:blipFill rotWithShape="1">
          <a:blip r:embed="rId9">
            <a:alphaModFix/>
          </a:blip>
          <a:srcRect b="0" l="0" r="0" t="0"/>
          <a:stretch/>
        </p:blipFill>
        <p:spPr>
          <a:xfrm>
            <a:off x="135368" y="5661933"/>
            <a:ext cx="1000125" cy="11526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sp>
        <p:nvSpPr>
          <p:cNvPr id="362" name="Google Shape;362;p37"/>
          <p:cNvSpPr txBox="1"/>
          <p:nvPr/>
        </p:nvSpPr>
        <p:spPr>
          <a:xfrm>
            <a:off x="2754450" y="192250"/>
            <a:ext cx="66831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t>Analysis of Fault Diagnosis</a:t>
            </a:r>
            <a:endParaRPr b="1" sz="2800"/>
          </a:p>
        </p:txBody>
      </p:sp>
      <p:pic>
        <p:nvPicPr>
          <p:cNvPr descr="A picture containing shape&#10;&#10;Description automatically generated" id="363" name="Google Shape;363;p37"/>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364" name="Google Shape;364;p37"/>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id="365" name="Google Shape;365;p37"/>
          <p:cNvPicPr preferRelativeResize="0"/>
          <p:nvPr/>
        </p:nvPicPr>
        <p:blipFill>
          <a:blip r:embed="rId5">
            <a:alphaModFix/>
          </a:blip>
          <a:stretch>
            <a:fillRect/>
          </a:stretch>
        </p:blipFill>
        <p:spPr>
          <a:xfrm>
            <a:off x="579800" y="812638"/>
            <a:ext cx="4962039" cy="4732662"/>
          </a:xfrm>
          <a:prstGeom prst="rect">
            <a:avLst/>
          </a:prstGeom>
          <a:noFill/>
          <a:ln>
            <a:noFill/>
          </a:ln>
        </p:spPr>
      </p:pic>
      <p:pic>
        <p:nvPicPr>
          <p:cNvPr id="366" name="Google Shape;366;p37"/>
          <p:cNvPicPr preferRelativeResize="0"/>
          <p:nvPr/>
        </p:nvPicPr>
        <p:blipFill>
          <a:blip r:embed="rId6">
            <a:alphaModFix/>
          </a:blip>
          <a:stretch>
            <a:fillRect/>
          </a:stretch>
        </p:blipFill>
        <p:spPr>
          <a:xfrm>
            <a:off x="5968817" y="818325"/>
            <a:ext cx="5342707" cy="4732650"/>
          </a:xfrm>
          <a:prstGeom prst="rect">
            <a:avLst/>
          </a:prstGeom>
          <a:noFill/>
          <a:ln>
            <a:noFill/>
          </a:ln>
        </p:spPr>
      </p:pic>
      <p:pic>
        <p:nvPicPr>
          <p:cNvPr id="367" name="Google Shape;367;p37"/>
          <p:cNvPicPr preferRelativeResize="0"/>
          <p:nvPr/>
        </p:nvPicPr>
        <p:blipFill>
          <a:blip r:embed="rId7">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sp>
        <p:nvSpPr>
          <p:cNvPr id="373" name="Google Shape;373;p38"/>
          <p:cNvSpPr txBox="1"/>
          <p:nvPr/>
        </p:nvSpPr>
        <p:spPr>
          <a:xfrm>
            <a:off x="2754450" y="192250"/>
            <a:ext cx="6683100" cy="427500"/>
          </a:xfrm>
          <a:prstGeom prst="rect">
            <a:avLst/>
          </a:prstGeom>
          <a:gradFill>
            <a:gsLst>
              <a:gs pos="0">
                <a:srgbClr val="FFFFFF"/>
              </a:gs>
              <a:gs pos="100000">
                <a:srgbClr val="80E5FC"/>
              </a:gs>
            </a:gsLst>
            <a:lin ang="5400012" scaled="0"/>
          </a:gradFill>
          <a:ln cap="flat" cmpd="sng" w="9525">
            <a:solidFill>
              <a:srgbClr val="00000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t>Analysis of Fault Diagnosis</a:t>
            </a:r>
            <a:endParaRPr b="1" sz="2800"/>
          </a:p>
        </p:txBody>
      </p:sp>
      <p:pic>
        <p:nvPicPr>
          <p:cNvPr descr="A picture containing shape&#10;&#10;Description automatically generated" id="374" name="Google Shape;374;p38"/>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375" name="Google Shape;375;p38"/>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id="376" name="Google Shape;376;p38"/>
          <p:cNvPicPr preferRelativeResize="0"/>
          <p:nvPr/>
        </p:nvPicPr>
        <p:blipFill>
          <a:blip r:embed="rId5">
            <a:alphaModFix/>
          </a:blip>
          <a:stretch>
            <a:fillRect/>
          </a:stretch>
        </p:blipFill>
        <p:spPr>
          <a:xfrm>
            <a:off x="10660350" y="5245000"/>
            <a:ext cx="1304500" cy="1476450"/>
          </a:xfrm>
          <a:prstGeom prst="rect">
            <a:avLst/>
          </a:prstGeom>
          <a:noFill/>
          <a:ln>
            <a:noFill/>
          </a:ln>
        </p:spPr>
      </p:pic>
      <p:pic>
        <p:nvPicPr>
          <p:cNvPr id="377" name="Google Shape;377;p38"/>
          <p:cNvPicPr preferRelativeResize="0"/>
          <p:nvPr/>
        </p:nvPicPr>
        <p:blipFill>
          <a:blip r:embed="rId6">
            <a:alphaModFix/>
          </a:blip>
          <a:stretch>
            <a:fillRect/>
          </a:stretch>
        </p:blipFill>
        <p:spPr>
          <a:xfrm>
            <a:off x="2563713" y="1672575"/>
            <a:ext cx="7064575" cy="3512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39"/>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383" name="Google Shape;383;p39"/>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descr="A picture containing shape&#10;&#10;Description automatically generated" id="384" name="Google Shape;384;p39"/>
          <p:cNvPicPr preferRelativeResize="0"/>
          <p:nvPr/>
        </p:nvPicPr>
        <p:blipFill rotWithShape="1">
          <a:blip r:embed="rId5">
            <a:alphaModFix/>
          </a:blip>
          <a:srcRect b="0" l="0" r="0" t="0"/>
          <a:stretch/>
        </p:blipFill>
        <p:spPr>
          <a:xfrm>
            <a:off x="1219202" y="5738178"/>
            <a:ext cx="1000124" cy="1000124"/>
          </a:xfrm>
          <a:prstGeom prst="rect">
            <a:avLst/>
          </a:prstGeom>
          <a:noFill/>
          <a:ln>
            <a:noFill/>
          </a:ln>
        </p:spPr>
      </p:pic>
      <p:sp>
        <p:nvSpPr>
          <p:cNvPr id="385" name="Google Shape;385;p39"/>
          <p:cNvSpPr txBox="1"/>
          <p:nvPr/>
        </p:nvSpPr>
        <p:spPr>
          <a:xfrm>
            <a:off x="2491500" y="2412775"/>
            <a:ext cx="7209000" cy="1760400"/>
          </a:xfrm>
          <a:prstGeom prst="rect">
            <a:avLst/>
          </a:prstGeom>
          <a:gradFill>
            <a:gsLst>
              <a:gs pos="0">
                <a:srgbClr val="EFE6DE"/>
              </a:gs>
              <a:gs pos="100000">
                <a:srgbClr val="BEA48B"/>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0000">
                <a:solidFill>
                  <a:schemeClr val="dk1"/>
                </a:solidFill>
                <a:latin typeface="Merriweather"/>
                <a:ea typeface="Merriweather"/>
                <a:cs typeface="Merriweather"/>
                <a:sym typeface="Merriweather"/>
              </a:rPr>
              <a:t>Thank You</a:t>
            </a:r>
            <a:endParaRPr sz="10000">
              <a:solidFill>
                <a:schemeClr val="dk1"/>
              </a:solidFill>
              <a:latin typeface="Merriweather"/>
              <a:ea typeface="Merriweather"/>
              <a:cs typeface="Merriweather"/>
              <a:sym typeface="Merriweather"/>
            </a:endParaRPr>
          </a:p>
        </p:txBody>
      </p:sp>
      <p:pic>
        <p:nvPicPr>
          <p:cNvPr id="386" name="Google Shape;386;p39"/>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96" name="Google Shape;96;p16"/>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97" name="Google Shape;97;p16"/>
          <p:cNvSpPr txBox="1"/>
          <p:nvPr/>
        </p:nvSpPr>
        <p:spPr>
          <a:xfrm>
            <a:off x="501597" y="619900"/>
            <a:ext cx="5011800" cy="4818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descr="A picture containing shape&#10;&#10;Description automatically generated" id="98" name="Google Shape;98;p16"/>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descr="AdmiredLeftHectorsdolphin-size_restricted.gif" id="99" name="Google Shape;99;p16"/>
          <p:cNvPicPr preferRelativeResize="0"/>
          <p:nvPr/>
        </p:nvPicPr>
        <p:blipFill rotWithShape="1">
          <a:blip r:embed="rId5">
            <a:alphaModFix/>
          </a:blip>
          <a:srcRect b="0" l="0" r="0" t="0"/>
          <a:stretch/>
        </p:blipFill>
        <p:spPr>
          <a:xfrm>
            <a:off x="1004225" y="799600"/>
            <a:ext cx="5170966" cy="3878225"/>
          </a:xfrm>
          <a:prstGeom prst="rect">
            <a:avLst/>
          </a:prstGeom>
          <a:noFill/>
          <a:ln cap="flat" cmpd="sng" w="9525">
            <a:solidFill>
              <a:srgbClr val="000000"/>
            </a:solidFill>
            <a:prstDash val="solid"/>
            <a:round/>
            <a:headEnd len="sm" w="sm" type="none"/>
            <a:tailEnd len="sm" w="sm" type="none"/>
          </a:ln>
          <a:effectLst>
            <a:outerShdw blurRad="1128713" rotWithShape="0" algn="bl" dist="47625">
              <a:srgbClr val="000000">
                <a:alpha val="55000"/>
              </a:srgbClr>
            </a:outerShdw>
            <a:reflection blurRad="0" dir="5400000" dist="38100" endA="0" endPos="30000" fadeDir="5400012" kx="0" rotWithShape="0" algn="bl" stA="18000" stPos="0" sy="-100000" ky="0"/>
          </a:effectLst>
        </p:spPr>
      </p:pic>
      <p:pic>
        <p:nvPicPr>
          <p:cNvPr descr="dcv.gif" id="100" name="Google Shape;100;p16"/>
          <p:cNvPicPr preferRelativeResize="0"/>
          <p:nvPr/>
        </p:nvPicPr>
        <p:blipFill rotWithShape="1">
          <a:blip r:embed="rId6">
            <a:alphaModFix/>
          </a:blip>
          <a:srcRect b="0" l="0" r="0" t="0"/>
          <a:stretch/>
        </p:blipFill>
        <p:spPr>
          <a:xfrm>
            <a:off x="6477925" y="855500"/>
            <a:ext cx="5714075" cy="3668575"/>
          </a:xfrm>
          <a:prstGeom prst="rect">
            <a:avLst/>
          </a:prstGeom>
          <a:noFill/>
          <a:ln cap="flat" cmpd="sng" w="9525">
            <a:solidFill>
              <a:schemeClr val="accent1"/>
            </a:solidFill>
            <a:prstDash val="solid"/>
            <a:round/>
            <a:headEnd len="sm" w="sm" type="none"/>
            <a:tailEnd len="sm" w="sm" type="none"/>
          </a:ln>
        </p:spPr>
      </p:pic>
      <p:sp>
        <p:nvSpPr>
          <p:cNvPr id="101" name="Google Shape;101;p16"/>
          <p:cNvSpPr txBox="1"/>
          <p:nvPr/>
        </p:nvSpPr>
        <p:spPr>
          <a:xfrm>
            <a:off x="1260800" y="4752675"/>
            <a:ext cx="2904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2" name="Google Shape;102;p16"/>
          <p:cNvSpPr txBox="1"/>
          <p:nvPr/>
        </p:nvSpPr>
        <p:spPr>
          <a:xfrm>
            <a:off x="1135500" y="4797600"/>
            <a:ext cx="3833400" cy="42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400">
                <a:latin typeface="Roboto"/>
                <a:ea typeface="Roboto"/>
                <a:cs typeface="Roboto"/>
                <a:sym typeface="Roboto"/>
              </a:rPr>
              <a:t>Internal Leakage Fault</a:t>
            </a:r>
            <a:endParaRPr b="1" sz="2400">
              <a:latin typeface="Roboto"/>
              <a:ea typeface="Roboto"/>
              <a:cs typeface="Roboto"/>
              <a:sym typeface="Roboto"/>
            </a:endParaRPr>
          </a:p>
        </p:txBody>
      </p:sp>
      <p:sp>
        <p:nvSpPr>
          <p:cNvPr id="103" name="Google Shape;103;p16"/>
          <p:cNvSpPr txBox="1"/>
          <p:nvPr/>
        </p:nvSpPr>
        <p:spPr>
          <a:xfrm>
            <a:off x="6741200" y="4831650"/>
            <a:ext cx="43425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400">
                <a:latin typeface="Roboto"/>
                <a:ea typeface="Roboto"/>
                <a:cs typeface="Roboto"/>
                <a:sym typeface="Roboto"/>
              </a:rPr>
              <a:t>Valve Spool Blockage Fault</a:t>
            </a:r>
            <a:endParaRPr b="1" sz="2400">
              <a:latin typeface="Roboto"/>
              <a:ea typeface="Roboto"/>
              <a:cs typeface="Roboto"/>
              <a:sym typeface="Roboto"/>
            </a:endParaRPr>
          </a:p>
        </p:txBody>
      </p:sp>
      <p:pic>
        <p:nvPicPr>
          <p:cNvPr id="104" name="Google Shape;104;p16"/>
          <p:cNvPicPr preferRelativeResize="0"/>
          <p:nvPr/>
        </p:nvPicPr>
        <p:blipFill>
          <a:blip r:embed="rId7">
            <a:alphaModFix/>
          </a:blip>
          <a:stretch>
            <a:fillRect/>
          </a:stretch>
        </p:blipFill>
        <p:spPr>
          <a:xfrm>
            <a:off x="10660350" y="5245000"/>
            <a:ext cx="1304500" cy="147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2386400" y="386025"/>
            <a:ext cx="6580200" cy="7020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spcBef>
                <a:spcPts val="0"/>
              </a:spcBef>
              <a:spcAft>
                <a:spcPts val="0"/>
              </a:spcAft>
              <a:buNone/>
            </a:pPr>
            <a:r>
              <a:rPr b="1" lang="en-IN" sz="2800">
                <a:latin typeface="Arial"/>
                <a:ea typeface="Arial"/>
                <a:cs typeface="Arial"/>
                <a:sym typeface="Arial"/>
              </a:rPr>
              <a:t>Topic 1 : </a:t>
            </a:r>
            <a:r>
              <a:rPr b="1" lang="en-IN" sz="2800">
                <a:latin typeface="Arial"/>
                <a:ea typeface="Arial"/>
                <a:cs typeface="Arial"/>
                <a:sym typeface="Arial"/>
              </a:rPr>
              <a:t>Digital Twin Model</a:t>
            </a:r>
            <a:endParaRPr b="1" sz="2800">
              <a:latin typeface="Arial"/>
              <a:ea typeface="Arial"/>
              <a:cs typeface="Arial"/>
              <a:sym typeface="Arial"/>
            </a:endParaRPr>
          </a:p>
        </p:txBody>
      </p:sp>
      <p:pic>
        <p:nvPicPr>
          <p:cNvPr id="111" name="Google Shape;111;p17"/>
          <p:cNvPicPr preferRelativeResize="0"/>
          <p:nvPr/>
        </p:nvPicPr>
        <p:blipFill>
          <a:blip r:embed="rId3">
            <a:alphaModFix/>
          </a:blip>
          <a:stretch>
            <a:fillRect/>
          </a:stretch>
        </p:blipFill>
        <p:spPr>
          <a:xfrm>
            <a:off x="6277925" y="1227200"/>
            <a:ext cx="5700900" cy="4511100"/>
          </a:xfrm>
          <a:prstGeom prst="rect">
            <a:avLst/>
          </a:prstGeom>
          <a:noFill/>
          <a:ln cap="flat" cmpd="sng" w="9525">
            <a:solidFill>
              <a:schemeClr val="dk1"/>
            </a:solidFill>
            <a:prstDash val="solid"/>
            <a:round/>
            <a:headEnd len="sm" w="sm" type="none"/>
            <a:tailEnd len="sm" w="sm" type="none"/>
          </a:ln>
        </p:spPr>
      </p:pic>
      <p:sp>
        <p:nvSpPr>
          <p:cNvPr id="112" name="Google Shape;112;p17"/>
          <p:cNvSpPr txBox="1"/>
          <p:nvPr>
            <p:ph idx="1" type="body"/>
          </p:nvPr>
        </p:nvSpPr>
        <p:spPr>
          <a:xfrm>
            <a:off x="361100" y="1227075"/>
            <a:ext cx="5916900" cy="4511100"/>
          </a:xfrm>
          <a:prstGeom prst="rect">
            <a:avLst/>
          </a:prstGeom>
          <a:solidFill>
            <a:srgbClr val="4CB7C7">
              <a:alpha val="82390"/>
            </a:srgb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369570" lvl="0" marL="457200" rtl="0" algn="l">
              <a:lnSpc>
                <a:spcPct val="90000"/>
              </a:lnSpc>
              <a:spcBef>
                <a:spcPts val="1600"/>
              </a:spcBef>
              <a:spcAft>
                <a:spcPts val="0"/>
              </a:spcAft>
              <a:buClr>
                <a:srgbClr val="000000"/>
              </a:buClr>
              <a:buSzPts val="2220"/>
              <a:buFont typeface="Lato"/>
              <a:buChar char="❏"/>
            </a:pPr>
            <a:r>
              <a:rPr lang="en-IN" sz="2220">
                <a:solidFill>
                  <a:srgbClr val="000000"/>
                </a:solidFill>
                <a:latin typeface="Arial"/>
                <a:ea typeface="Arial"/>
                <a:cs typeface="Arial"/>
                <a:sym typeface="Arial"/>
              </a:rPr>
              <a:t>Simulation allows you to explore </a:t>
            </a:r>
            <a:r>
              <a:rPr b="1" lang="en-IN" sz="2220">
                <a:solidFill>
                  <a:srgbClr val="000000"/>
                </a:solidFill>
                <a:latin typeface="Arial"/>
                <a:ea typeface="Arial"/>
                <a:cs typeface="Arial"/>
                <a:sym typeface="Arial"/>
              </a:rPr>
              <a:t>'what if' questions and scenarios </a:t>
            </a:r>
            <a:r>
              <a:rPr lang="en-IN" sz="2220">
                <a:solidFill>
                  <a:srgbClr val="000000"/>
                </a:solidFill>
                <a:latin typeface="Arial"/>
                <a:ea typeface="Arial"/>
                <a:cs typeface="Arial"/>
                <a:sym typeface="Arial"/>
              </a:rPr>
              <a:t>without having to experiment on the system itself. </a:t>
            </a:r>
            <a:endParaRPr sz="2220">
              <a:solidFill>
                <a:srgbClr val="000000"/>
              </a:solidFill>
              <a:latin typeface="Arial"/>
              <a:ea typeface="Arial"/>
              <a:cs typeface="Arial"/>
              <a:sym typeface="Arial"/>
            </a:endParaRPr>
          </a:p>
          <a:p>
            <a:pPr indent="-369570" lvl="0" marL="457200" rtl="0" algn="l">
              <a:lnSpc>
                <a:spcPct val="90000"/>
              </a:lnSpc>
              <a:spcBef>
                <a:spcPts val="1600"/>
              </a:spcBef>
              <a:spcAft>
                <a:spcPts val="0"/>
              </a:spcAft>
              <a:buClr>
                <a:srgbClr val="000000"/>
              </a:buClr>
              <a:buSzPts val="2220"/>
              <a:buFont typeface="Arial"/>
              <a:buChar char="❏"/>
            </a:pPr>
            <a:r>
              <a:rPr lang="en-IN" sz="2220">
                <a:solidFill>
                  <a:srgbClr val="000000"/>
                </a:solidFill>
                <a:latin typeface="Arial"/>
                <a:ea typeface="Arial"/>
                <a:cs typeface="Arial"/>
                <a:sym typeface="Arial"/>
              </a:rPr>
              <a:t>It helps you to gain insight into which variables are most important to system performance.</a:t>
            </a:r>
            <a:endParaRPr sz="2220">
              <a:solidFill>
                <a:srgbClr val="000000"/>
              </a:solidFill>
              <a:latin typeface="Arial"/>
              <a:ea typeface="Arial"/>
              <a:cs typeface="Arial"/>
              <a:sym typeface="Arial"/>
            </a:endParaRPr>
          </a:p>
          <a:p>
            <a:pPr indent="-369570" lvl="0" marL="457200" rtl="0" algn="l">
              <a:lnSpc>
                <a:spcPct val="90000"/>
              </a:lnSpc>
              <a:spcBef>
                <a:spcPts val="1600"/>
              </a:spcBef>
              <a:spcAft>
                <a:spcPts val="0"/>
              </a:spcAft>
              <a:buClr>
                <a:srgbClr val="000000"/>
              </a:buClr>
              <a:buSzPts val="2220"/>
              <a:buFont typeface="Arial"/>
              <a:buChar char="❏"/>
            </a:pPr>
            <a:r>
              <a:rPr lang="en-IN" sz="2220">
                <a:solidFill>
                  <a:srgbClr val="000000"/>
                </a:solidFill>
                <a:latin typeface="Arial"/>
                <a:ea typeface="Arial"/>
                <a:cs typeface="Arial"/>
                <a:sym typeface="Arial"/>
              </a:rPr>
              <a:t>Conditions can be varied and outcomes investigated.</a:t>
            </a:r>
            <a:endParaRPr sz="2220">
              <a:solidFill>
                <a:srgbClr val="000000"/>
              </a:solidFill>
              <a:latin typeface="Arial"/>
              <a:ea typeface="Arial"/>
              <a:cs typeface="Arial"/>
              <a:sym typeface="Arial"/>
            </a:endParaRPr>
          </a:p>
          <a:p>
            <a:pPr indent="-369570" lvl="0" marL="457200" rtl="0" algn="l">
              <a:lnSpc>
                <a:spcPct val="90000"/>
              </a:lnSpc>
              <a:spcBef>
                <a:spcPts val="1600"/>
              </a:spcBef>
              <a:spcAft>
                <a:spcPts val="0"/>
              </a:spcAft>
              <a:buClr>
                <a:srgbClr val="000000"/>
              </a:buClr>
              <a:buSzPts val="2220"/>
              <a:buFont typeface="Arial"/>
              <a:buChar char="❏"/>
            </a:pPr>
            <a:r>
              <a:rPr lang="en-IN" sz="2220">
                <a:solidFill>
                  <a:srgbClr val="000000"/>
                </a:solidFill>
                <a:latin typeface="Arial"/>
                <a:ea typeface="Arial"/>
                <a:cs typeface="Arial"/>
                <a:sym typeface="Arial"/>
              </a:rPr>
              <a:t>Critical situations can be investigated without risk and it is cost effective.</a:t>
            </a:r>
            <a:endParaRPr sz="2220">
              <a:solidFill>
                <a:srgbClr val="000000"/>
              </a:solidFill>
              <a:latin typeface="Arial"/>
              <a:ea typeface="Arial"/>
              <a:cs typeface="Arial"/>
              <a:sym typeface="Arial"/>
            </a:endParaRPr>
          </a:p>
          <a:p>
            <a:pPr indent="0" lvl="0" marL="0" rtl="0" algn="l">
              <a:lnSpc>
                <a:spcPct val="90000"/>
              </a:lnSpc>
              <a:spcBef>
                <a:spcPts val="1600"/>
              </a:spcBef>
              <a:spcAft>
                <a:spcPts val="0"/>
              </a:spcAft>
              <a:buNone/>
            </a:pPr>
            <a:r>
              <a:rPr lang="en-IN" sz="1111">
                <a:solidFill>
                  <a:srgbClr val="000000"/>
                </a:solidFill>
                <a:latin typeface="Arial"/>
                <a:ea typeface="Arial"/>
                <a:cs typeface="Arial"/>
                <a:sym typeface="Arial"/>
              </a:rPr>
              <a:t>Software used for Virtual Simulation:</a:t>
            </a:r>
            <a:endParaRPr sz="1111">
              <a:solidFill>
                <a:srgbClr val="000000"/>
              </a:solidFill>
              <a:latin typeface="Arial"/>
              <a:ea typeface="Arial"/>
              <a:cs typeface="Arial"/>
              <a:sym typeface="Arial"/>
            </a:endParaRPr>
          </a:p>
          <a:p>
            <a:pPr indent="-299205" lvl="0" marL="457200" rtl="0" algn="l">
              <a:lnSpc>
                <a:spcPct val="90000"/>
              </a:lnSpc>
              <a:spcBef>
                <a:spcPts val="70"/>
              </a:spcBef>
              <a:spcAft>
                <a:spcPts val="0"/>
              </a:spcAft>
              <a:buClr>
                <a:srgbClr val="000000"/>
              </a:buClr>
              <a:buSzPts val="1112"/>
              <a:buFont typeface="Arial"/>
              <a:buAutoNum type="arabicPeriod"/>
            </a:pPr>
            <a:r>
              <a:rPr lang="en-IN" sz="1111">
                <a:solidFill>
                  <a:srgbClr val="000000"/>
                </a:solidFill>
                <a:latin typeface="Arial"/>
                <a:ea typeface="Arial"/>
                <a:cs typeface="Arial"/>
                <a:sym typeface="Arial"/>
              </a:rPr>
              <a:t>Automation Studio(Internal Leakage Fault)</a:t>
            </a:r>
            <a:endParaRPr sz="1111">
              <a:solidFill>
                <a:srgbClr val="000000"/>
              </a:solidFill>
              <a:latin typeface="Arial"/>
              <a:ea typeface="Arial"/>
              <a:cs typeface="Arial"/>
              <a:sym typeface="Arial"/>
            </a:endParaRPr>
          </a:p>
          <a:p>
            <a:pPr indent="-299205" lvl="0" marL="457200" rtl="0" algn="l">
              <a:lnSpc>
                <a:spcPct val="90000"/>
              </a:lnSpc>
              <a:spcBef>
                <a:spcPts val="0"/>
              </a:spcBef>
              <a:spcAft>
                <a:spcPts val="0"/>
              </a:spcAft>
              <a:buClr>
                <a:srgbClr val="000000"/>
              </a:buClr>
              <a:buSzPts val="1112"/>
              <a:buFont typeface="Arial"/>
              <a:buAutoNum type="arabicPeriod"/>
            </a:pPr>
            <a:r>
              <a:rPr lang="en-IN" sz="1111">
                <a:solidFill>
                  <a:srgbClr val="000000"/>
                </a:solidFill>
                <a:latin typeface="Arial"/>
                <a:ea typeface="Arial"/>
                <a:cs typeface="Arial"/>
                <a:sym typeface="Arial"/>
              </a:rPr>
              <a:t>MATLAB-SIMULINK(Valve Spool Blockage)</a:t>
            </a:r>
            <a:endParaRPr sz="1111">
              <a:solidFill>
                <a:srgbClr val="000000"/>
              </a:solidFill>
              <a:latin typeface="Arial"/>
              <a:ea typeface="Arial"/>
              <a:cs typeface="Arial"/>
              <a:sym typeface="Arial"/>
            </a:endParaRPr>
          </a:p>
        </p:txBody>
      </p:sp>
      <p:pic>
        <p:nvPicPr>
          <p:cNvPr descr="A logo with text and numbers&#10;&#10;Description automatically generated" id="113" name="Google Shape;113;p17"/>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descr="A picture containing shape&#10;&#10;Description automatically generated" id="114" name="Google Shape;114;p17"/>
          <p:cNvPicPr preferRelativeResize="0"/>
          <p:nvPr/>
        </p:nvPicPr>
        <p:blipFill rotWithShape="1">
          <a:blip r:embed="rId5">
            <a:alphaModFix/>
          </a:blip>
          <a:srcRect b="0" l="0" r="0" t="0"/>
          <a:stretch/>
        </p:blipFill>
        <p:spPr>
          <a:xfrm>
            <a:off x="1219202" y="5738178"/>
            <a:ext cx="1000124" cy="1000124"/>
          </a:xfrm>
          <a:prstGeom prst="rect">
            <a:avLst/>
          </a:prstGeom>
          <a:noFill/>
          <a:ln>
            <a:noFill/>
          </a:ln>
        </p:spPr>
      </p:pic>
      <p:pic>
        <p:nvPicPr>
          <p:cNvPr id="115" name="Google Shape;115;p17"/>
          <p:cNvPicPr preferRelativeResize="0"/>
          <p:nvPr/>
        </p:nvPicPr>
        <p:blipFill>
          <a:blip r:embed="rId6">
            <a:alphaModFix/>
          </a:blip>
          <a:stretch>
            <a:fillRect/>
          </a:stretch>
        </p:blipFill>
        <p:spPr>
          <a:xfrm>
            <a:off x="10660350" y="5245000"/>
            <a:ext cx="1304500" cy="1476450"/>
          </a:xfrm>
          <a:prstGeom prst="rect">
            <a:avLst/>
          </a:prstGeom>
          <a:noFill/>
          <a:ln>
            <a:noFill/>
          </a:ln>
        </p:spPr>
      </p:pic>
      <p:sp>
        <p:nvSpPr>
          <p:cNvPr id="116" name="Google Shape;116;p17"/>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picture containing shape&#10;&#10;Description automatically generated" id="122" name="Google Shape;122;p18"/>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123" name="Google Shape;123;p18"/>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id="124" name="Google Shape;124;p18"/>
          <p:cNvPicPr preferRelativeResize="0"/>
          <p:nvPr/>
        </p:nvPicPr>
        <p:blipFill>
          <a:blip r:embed="rId5">
            <a:alphaModFix/>
          </a:blip>
          <a:stretch>
            <a:fillRect/>
          </a:stretch>
        </p:blipFill>
        <p:spPr>
          <a:xfrm>
            <a:off x="10660350" y="5245000"/>
            <a:ext cx="1304500" cy="1476450"/>
          </a:xfrm>
          <a:prstGeom prst="rect">
            <a:avLst/>
          </a:prstGeom>
          <a:noFill/>
          <a:ln>
            <a:noFill/>
          </a:ln>
        </p:spPr>
      </p:pic>
      <p:pic>
        <p:nvPicPr>
          <p:cNvPr id="125" name="Google Shape;125;p18"/>
          <p:cNvPicPr preferRelativeResize="0"/>
          <p:nvPr/>
        </p:nvPicPr>
        <p:blipFill>
          <a:blip r:embed="rId6">
            <a:alphaModFix/>
          </a:blip>
          <a:stretch>
            <a:fillRect/>
          </a:stretch>
        </p:blipFill>
        <p:spPr>
          <a:xfrm>
            <a:off x="2314138" y="0"/>
            <a:ext cx="7563724" cy="5844699"/>
          </a:xfrm>
          <a:prstGeom prst="rect">
            <a:avLst/>
          </a:prstGeom>
          <a:noFill/>
          <a:ln cap="flat" cmpd="sng" w="9525">
            <a:solidFill>
              <a:schemeClr val="dk1"/>
            </a:solidFill>
            <a:prstDash val="solid"/>
            <a:round/>
            <a:headEnd len="sm" w="sm" type="none"/>
            <a:tailEnd len="sm" w="sm" type="none"/>
          </a:ln>
        </p:spPr>
      </p:pic>
      <p:sp>
        <p:nvSpPr>
          <p:cNvPr id="126" name="Google Shape;126;p18"/>
          <p:cNvSpPr txBox="1"/>
          <p:nvPr/>
        </p:nvSpPr>
        <p:spPr>
          <a:xfrm>
            <a:off x="2274900" y="34900"/>
            <a:ext cx="7642200" cy="5088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b="1" lang="en-IN" sz="2800">
                <a:solidFill>
                  <a:schemeClr val="dk1"/>
                </a:solidFill>
              </a:rPr>
              <a:t>Virtual Model In Automation Studio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5C0"/>
            </a:gs>
            <a:gs pos="100000">
              <a:srgbClr val="044F48"/>
            </a:gs>
          </a:gsLst>
          <a:path path="circle">
            <a:fillToRect b="50%" l="50%" r="50%" t="50%"/>
          </a:path>
          <a:tileRect/>
        </a:gradFill>
      </p:bgPr>
    </p:bg>
    <p:spTree>
      <p:nvGrpSpPr>
        <p:cNvPr id="130" name="Shape 130"/>
        <p:cNvGrpSpPr/>
        <p:nvPr/>
      </p:nvGrpSpPr>
      <p:grpSpPr>
        <a:xfrm>
          <a:off x="0" y="0"/>
          <a:ext cx="0" cy="0"/>
          <a:chOff x="0" y="0"/>
          <a:chExt cx="0" cy="0"/>
        </a:xfrm>
      </p:grpSpPr>
      <p:sp>
        <p:nvSpPr>
          <p:cNvPr id="131" name="Google Shape;131;p19"/>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picture containing shape&#10;&#10;Description automatically generated" id="132" name="Google Shape;132;p19"/>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133" name="Google Shape;133;p19"/>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id="134" name="Google Shape;134;p19" title="for.mp4">
            <a:hlinkClick r:id="rId5"/>
          </p:cNvPr>
          <p:cNvPicPr preferRelativeResize="0"/>
          <p:nvPr/>
        </p:nvPicPr>
        <p:blipFill>
          <a:blip r:embed="rId6">
            <a:alphaModFix/>
          </a:blip>
          <a:stretch>
            <a:fillRect/>
          </a:stretch>
        </p:blipFill>
        <p:spPr>
          <a:xfrm>
            <a:off x="50500" y="459550"/>
            <a:ext cx="12091001" cy="5278624"/>
          </a:xfrm>
          <a:prstGeom prst="rect">
            <a:avLst/>
          </a:prstGeom>
          <a:noFill/>
          <a:ln>
            <a:noFill/>
          </a:ln>
        </p:spPr>
      </p:pic>
      <p:pic>
        <p:nvPicPr>
          <p:cNvPr id="135" name="Google Shape;135;p19"/>
          <p:cNvPicPr preferRelativeResize="0"/>
          <p:nvPr/>
        </p:nvPicPr>
        <p:blipFill>
          <a:blip r:embed="rId7">
            <a:alphaModFix/>
          </a:blip>
          <a:stretch>
            <a:fillRect/>
          </a:stretch>
        </p:blipFill>
        <p:spPr>
          <a:xfrm>
            <a:off x="10660350" y="5245000"/>
            <a:ext cx="1304500" cy="1476450"/>
          </a:xfrm>
          <a:prstGeom prst="rect">
            <a:avLst/>
          </a:prstGeom>
          <a:noFill/>
          <a:ln>
            <a:noFill/>
          </a:ln>
        </p:spPr>
      </p:pic>
      <p:sp>
        <p:nvSpPr>
          <p:cNvPr id="136" name="Google Shape;136;p19"/>
          <p:cNvSpPr txBox="1"/>
          <p:nvPr/>
        </p:nvSpPr>
        <p:spPr>
          <a:xfrm>
            <a:off x="1869150" y="-15650"/>
            <a:ext cx="8453700" cy="475200"/>
          </a:xfrm>
          <a:prstGeom prst="rect">
            <a:avLst/>
          </a:prstGeom>
          <a:gradFill>
            <a:gsLst>
              <a:gs pos="0">
                <a:srgbClr val="FFFFFF"/>
              </a:gs>
              <a:gs pos="100000">
                <a:srgbClr val="80E5FC"/>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t>Simulation-Virtual Model</a:t>
            </a:r>
            <a:endParaRPr b="1" sz="2800"/>
          </a:p>
        </p:txBody>
      </p:sp>
    </p:spTree>
  </p:cSld>
  <p:clrMapOvr>
    <a:masterClrMapping/>
  </p:clrMapOvr>
  <mc:AlternateContent>
    <mc:Choice Requires="p14">
      <p:transition spd="slow" p14:dur="23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picture containing shape&#10;&#10;Description automatically generated" id="142" name="Google Shape;142;p20"/>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143" name="Google Shape;143;p20"/>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sp>
        <p:nvSpPr>
          <p:cNvPr id="144" name="Google Shape;144;p20"/>
          <p:cNvSpPr txBox="1"/>
          <p:nvPr/>
        </p:nvSpPr>
        <p:spPr>
          <a:xfrm>
            <a:off x="1869150" y="-15650"/>
            <a:ext cx="8453700" cy="4752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t>Experimental Test Rig</a:t>
            </a:r>
            <a:endParaRPr b="1" sz="2800"/>
          </a:p>
        </p:txBody>
      </p:sp>
      <p:pic>
        <p:nvPicPr>
          <p:cNvPr id="145" name="Google Shape;145;p20"/>
          <p:cNvPicPr preferRelativeResize="0"/>
          <p:nvPr/>
        </p:nvPicPr>
        <p:blipFill>
          <a:blip r:embed="rId5">
            <a:alphaModFix/>
          </a:blip>
          <a:stretch>
            <a:fillRect/>
          </a:stretch>
        </p:blipFill>
        <p:spPr>
          <a:xfrm>
            <a:off x="2371725" y="611949"/>
            <a:ext cx="7055101" cy="5291326"/>
          </a:xfrm>
          <a:prstGeom prst="rect">
            <a:avLst/>
          </a:prstGeom>
          <a:noFill/>
          <a:ln cap="flat" cmpd="sng" w="9525">
            <a:solidFill>
              <a:schemeClr val="dk1"/>
            </a:solidFill>
            <a:prstDash val="solid"/>
            <a:round/>
            <a:headEnd len="sm" w="sm" type="none"/>
            <a:tailEnd len="sm" w="sm" type="none"/>
          </a:ln>
        </p:spPr>
      </p:pic>
      <p:pic>
        <p:nvPicPr>
          <p:cNvPr id="146" name="Google Shape;146;p20"/>
          <p:cNvPicPr preferRelativeResize="0"/>
          <p:nvPr/>
        </p:nvPicPr>
        <p:blipFill>
          <a:blip r:embed="rId6">
            <a:alphaModFix/>
          </a:blip>
          <a:stretch>
            <a:fillRect/>
          </a:stretch>
        </p:blipFill>
        <p:spPr>
          <a:xfrm>
            <a:off x="9579230" y="611950"/>
            <a:ext cx="2460371" cy="2460371"/>
          </a:xfrm>
          <a:prstGeom prst="rect">
            <a:avLst/>
          </a:prstGeom>
          <a:noFill/>
          <a:ln cap="flat" cmpd="sng" w="9525">
            <a:solidFill>
              <a:schemeClr val="dk1"/>
            </a:solidFill>
            <a:prstDash val="solid"/>
            <a:round/>
            <a:headEnd len="sm" w="sm" type="none"/>
            <a:tailEnd len="sm" w="sm" type="none"/>
          </a:ln>
        </p:spPr>
      </p:pic>
      <p:pic>
        <p:nvPicPr>
          <p:cNvPr id="147" name="Google Shape;147;p20"/>
          <p:cNvPicPr preferRelativeResize="0"/>
          <p:nvPr/>
        </p:nvPicPr>
        <p:blipFill>
          <a:blip r:embed="rId7">
            <a:alphaModFix/>
          </a:blip>
          <a:stretch>
            <a:fillRect/>
          </a:stretch>
        </p:blipFill>
        <p:spPr>
          <a:xfrm>
            <a:off x="169409" y="611950"/>
            <a:ext cx="2066925" cy="2066925"/>
          </a:xfrm>
          <a:prstGeom prst="rect">
            <a:avLst/>
          </a:prstGeom>
          <a:noFill/>
          <a:ln cap="flat" cmpd="sng" w="9525">
            <a:solidFill>
              <a:schemeClr val="dk1"/>
            </a:solidFill>
            <a:prstDash val="solid"/>
            <a:round/>
            <a:headEnd len="sm" w="sm" type="none"/>
            <a:tailEnd len="sm" w="sm" type="none"/>
          </a:ln>
        </p:spPr>
      </p:pic>
      <p:pic>
        <p:nvPicPr>
          <p:cNvPr id="148" name="Google Shape;148;p20"/>
          <p:cNvPicPr preferRelativeResize="0"/>
          <p:nvPr/>
        </p:nvPicPr>
        <p:blipFill>
          <a:blip r:embed="rId8">
            <a:alphaModFix/>
          </a:blip>
          <a:stretch>
            <a:fillRect/>
          </a:stretch>
        </p:blipFill>
        <p:spPr>
          <a:xfrm>
            <a:off x="152400" y="2831275"/>
            <a:ext cx="2066925" cy="2066925"/>
          </a:xfrm>
          <a:prstGeom prst="rect">
            <a:avLst/>
          </a:prstGeom>
          <a:noFill/>
          <a:ln cap="flat" cmpd="sng" w="9525">
            <a:solidFill>
              <a:schemeClr val="dk1"/>
            </a:solidFill>
            <a:prstDash val="solid"/>
            <a:round/>
            <a:headEnd len="sm" w="sm" type="none"/>
            <a:tailEnd len="sm" w="sm" type="none"/>
          </a:ln>
        </p:spPr>
      </p:pic>
      <p:pic>
        <p:nvPicPr>
          <p:cNvPr id="149" name="Google Shape;149;p20"/>
          <p:cNvPicPr preferRelativeResize="0"/>
          <p:nvPr/>
        </p:nvPicPr>
        <p:blipFill>
          <a:blip r:embed="rId9">
            <a:alphaModFix/>
          </a:blip>
          <a:stretch>
            <a:fillRect/>
          </a:stretch>
        </p:blipFill>
        <p:spPr>
          <a:xfrm>
            <a:off x="9579223" y="3224726"/>
            <a:ext cx="2460374" cy="2460374"/>
          </a:xfrm>
          <a:prstGeom prst="rect">
            <a:avLst/>
          </a:prstGeom>
          <a:noFill/>
          <a:ln cap="flat" cmpd="sng" w="9525">
            <a:solidFill>
              <a:schemeClr val="dk1"/>
            </a:solidFill>
            <a:prstDash val="solid"/>
            <a:round/>
            <a:headEnd len="sm" w="sm" type="none"/>
            <a:tailEnd len="sm" w="sm" type="none"/>
          </a:ln>
        </p:spPr>
      </p:pic>
      <p:pic>
        <p:nvPicPr>
          <p:cNvPr id="150" name="Google Shape;150;p20"/>
          <p:cNvPicPr preferRelativeResize="0"/>
          <p:nvPr/>
        </p:nvPicPr>
        <p:blipFill>
          <a:blip r:embed="rId10">
            <a:alphaModFix/>
          </a:blip>
          <a:stretch>
            <a:fillRect/>
          </a:stretch>
        </p:blipFill>
        <p:spPr>
          <a:xfrm>
            <a:off x="10660350" y="5245000"/>
            <a:ext cx="1304500" cy="1476450"/>
          </a:xfrm>
          <a:prstGeom prst="rect">
            <a:avLst/>
          </a:prstGeom>
          <a:noFill/>
          <a:ln>
            <a:noFill/>
          </a:ln>
        </p:spPr>
      </p:pic>
    </p:spTree>
  </p:cSld>
  <p:clrMapOvr>
    <a:masterClrMapping/>
  </p:clrMapOvr>
  <mc:AlternateContent>
    <mc:Choice Requires="p14">
      <p:transition spd="slow" p14:dur="23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picture containing shape&#10;&#10;Description automatically generated" id="156" name="Google Shape;156;p21"/>
          <p:cNvPicPr preferRelativeResize="0"/>
          <p:nvPr/>
        </p:nvPicPr>
        <p:blipFill rotWithShape="1">
          <a:blip r:embed="rId3">
            <a:alphaModFix/>
          </a:blip>
          <a:srcRect b="0" l="0" r="0" t="0"/>
          <a:stretch/>
        </p:blipFill>
        <p:spPr>
          <a:xfrm>
            <a:off x="1219202" y="5738178"/>
            <a:ext cx="1000124" cy="1000124"/>
          </a:xfrm>
          <a:prstGeom prst="rect">
            <a:avLst/>
          </a:prstGeom>
          <a:noFill/>
          <a:ln>
            <a:noFill/>
          </a:ln>
        </p:spPr>
      </p:pic>
      <p:pic>
        <p:nvPicPr>
          <p:cNvPr descr="A logo with text and numbers&#10;&#10;Description automatically generated" id="157" name="Google Shape;157;p21"/>
          <p:cNvPicPr preferRelativeResize="0"/>
          <p:nvPr/>
        </p:nvPicPr>
        <p:blipFill rotWithShape="1">
          <a:blip r:embed="rId4">
            <a:alphaModFix/>
          </a:blip>
          <a:srcRect b="0" l="0" r="0" t="0"/>
          <a:stretch/>
        </p:blipFill>
        <p:spPr>
          <a:xfrm>
            <a:off x="135368" y="5661933"/>
            <a:ext cx="1000125" cy="1152614"/>
          </a:xfrm>
          <a:prstGeom prst="rect">
            <a:avLst/>
          </a:prstGeom>
          <a:noFill/>
          <a:ln>
            <a:noFill/>
          </a:ln>
        </p:spPr>
      </p:pic>
      <p:pic>
        <p:nvPicPr>
          <p:cNvPr id="158" name="Google Shape;158;p21"/>
          <p:cNvPicPr preferRelativeResize="0"/>
          <p:nvPr/>
        </p:nvPicPr>
        <p:blipFill>
          <a:blip r:embed="rId5">
            <a:alphaModFix/>
          </a:blip>
          <a:stretch>
            <a:fillRect/>
          </a:stretch>
        </p:blipFill>
        <p:spPr>
          <a:xfrm>
            <a:off x="10660350" y="5245000"/>
            <a:ext cx="1304500" cy="1476450"/>
          </a:xfrm>
          <a:prstGeom prst="rect">
            <a:avLst/>
          </a:prstGeom>
          <a:noFill/>
          <a:ln>
            <a:noFill/>
          </a:ln>
        </p:spPr>
      </p:pic>
      <p:sp>
        <p:nvSpPr>
          <p:cNvPr id="159" name="Google Shape;159;p21"/>
          <p:cNvSpPr txBox="1"/>
          <p:nvPr/>
        </p:nvSpPr>
        <p:spPr>
          <a:xfrm>
            <a:off x="1869150" y="-15650"/>
            <a:ext cx="8453700" cy="475200"/>
          </a:xfrm>
          <a:prstGeom prst="rect">
            <a:avLst/>
          </a:prstGeom>
          <a:gradFill>
            <a:gsLst>
              <a:gs pos="0">
                <a:srgbClr val="FFFFFF"/>
              </a:gs>
              <a:gs pos="100000">
                <a:srgbClr val="80E5FC"/>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2800"/>
              <a:t>Experimental Test Rig</a:t>
            </a:r>
            <a:endParaRPr b="1" sz="2800"/>
          </a:p>
        </p:txBody>
      </p:sp>
      <p:pic>
        <p:nvPicPr>
          <p:cNvPr id="160" name="Google Shape;160;p21" title="experimentaltestrig.mp4">
            <a:hlinkClick r:id="rId6"/>
          </p:cNvPr>
          <p:cNvPicPr preferRelativeResize="0"/>
          <p:nvPr/>
        </p:nvPicPr>
        <p:blipFill>
          <a:blip r:embed="rId7">
            <a:alphaModFix/>
          </a:blip>
          <a:stretch>
            <a:fillRect/>
          </a:stretch>
        </p:blipFill>
        <p:spPr>
          <a:xfrm>
            <a:off x="1135500" y="459550"/>
            <a:ext cx="9669800" cy="5202375"/>
          </a:xfrm>
          <a:prstGeom prst="rect">
            <a:avLst/>
          </a:prstGeom>
          <a:noFill/>
          <a:ln cap="flat" cmpd="sng" w="9525">
            <a:solidFill>
              <a:schemeClr val="dk1"/>
            </a:solidFill>
            <a:prstDash val="solid"/>
            <a:round/>
            <a:headEnd len="sm" w="sm" type="none"/>
            <a:tailEnd len="sm" w="sm" type="none"/>
          </a:ln>
        </p:spPr>
      </p:pic>
    </p:spTree>
  </p:cSld>
  <p:clrMapOvr>
    <a:masterClrMapping/>
  </p:clrMapOvr>
  <mc:AlternateContent>
    <mc:Choice Requires="p14">
      <p:transition spd="slow" p14:dur="23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1" type="ftr"/>
          </p:nvPr>
        </p:nvSpPr>
        <p:spPr>
          <a:xfrm>
            <a:off x="2219326" y="6055677"/>
            <a:ext cx="8163000" cy="365100"/>
          </a:xfrm>
          <a:prstGeom prst="rect">
            <a:avLst/>
          </a:prstGeom>
          <a:solidFill>
            <a:srgbClr val="3333FF"/>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i="1" lang="en-IN" sz="2000">
                <a:solidFill>
                  <a:schemeClr val="lt1"/>
                </a:solidFill>
                <a:latin typeface="Arial"/>
                <a:ea typeface="Arial"/>
                <a:cs typeface="Arial"/>
                <a:sym typeface="Arial"/>
              </a:rPr>
              <a:t>FPC 2023: The M.S.Yoganarasimha Prize for Innovation in Design</a:t>
            </a:r>
            <a:endParaRPr b="1" i="1" sz="2000">
              <a:solidFill>
                <a:schemeClr val="lt1"/>
              </a:solidFill>
              <a:latin typeface="Arial"/>
              <a:ea typeface="Arial"/>
              <a:cs typeface="Arial"/>
              <a:sym typeface="Arial"/>
            </a:endParaRPr>
          </a:p>
        </p:txBody>
      </p:sp>
      <p:pic>
        <p:nvPicPr>
          <p:cNvPr descr="A logo with text and numbers&#10;&#10;Description automatically generated" id="166" name="Google Shape;166;p22"/>
          <p:cNvPicPr preferRelativeResize="0"/>
          <p:nvPr/>
        </p:nvPicPr>
        <p:blipFill rotWithShape="1">
          <a:blip r:embed="rId3">
            <a:alphaModFix/>
          </a:blip>
          <a:srcRect b="0" l="0" r="0" t="0"/>
          <a:stretch/>
        </p:blipFill>
        <p:spPr>
          <a:xfrm>
            <a:off x="135368" y="5661933"/>
            <a:ext cx="1000125" cy="1152614"/>
          </a:xfrm>
          <a:prstGeom prst="rect">
            <a:avLst/>
          </a:prstGeom>
          <a:noFill/>
          <a:ln>
            <a:noFill/>
          </a:ln>
        </p:spPr>
      </p:pic>
      <p:sp>
        <p:nvSpPr>
          <p:cNvPr id="167" name="Google Shape;167;p22"/>
          <p:cNvSpPr txBox="1"/>
          <p:nvPr/>
        </p:nvSpPr>
        <p:spPr>
          <a:xfrm>
            <a:off x="426720" y="619759"/>
            <a:ext cx="11338500" cy="48186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100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p:txBody>
      </p:sp>
      <p:pic>
        <p:nvPicPr>
          <p:cNvPr descr="A picture containing shape&#10;&#10;Description automatically generated" id="168" name="Google Shape;168;p22"/>
          <p:cNvPicPr preferRelativeResize="0"/>
          <p:nvPr/>
        </p:nvPicPr>
        <p:blipFill rotWithShape="1">
          <a:blip r:embed="rId4">
            <a:alphaModFix/>
          </a:blip>
          <a:srcRect b="0" l="0" r="0" t="0"/>
          <a:stretch/>
        </p:blipFill>
        <p:spPr>
          <a:xfrm>
            <a:off x="1219202" y="5738178"/>
            <a:ext cx="1000124" cy="1000124"/>
          </a:xfrm>
          <a:prstGeom prst="rect">
            <a:avLst/>
          </a:prstGeom>
          <a:noFill/>
          <a:ln>
            <a:noFill/>
          </a:ln>
        </p:spPr>
      </p:pic>
      <p:pic>
        <p:nvPicPr>
          <p:cNvPr id="169" name="Google Shape;169;p22"/>
          <p:cNvPicPr preferRelativeResize="0"/>
          <p:nvPr/>
        </p:nvPicPr>
        <p:blipFill>
          <a:blip r:embed="rId5">
            <a:alphaModFix amt="71000"/>
          </a:blip>
          <a:stretch>
            <a:fillRect/>
          </a:stretch>
        </p:blipFill>
        <p:spPr>
          <a:xfrm>
            <a:off x="1080663" y="848114"/>
            <a:ext cx="10440325" cy="4590236"/>
          </a:xfrm>
          <a:prstGeom prst="rect">
            <a:avLst/>
          </a:prstGeom>
          <a:noFill/>
          <a:ln cap="flat" cmpd="sng" w="9525">
            <a:solidFill>
              <a:schemeClr val="dk1"/>
            </a:solidFill>
            <a:prstDash val="solid"/>
            <a:round/>
            <a:headEnd len="sm" w="sm" type="none"/>
            <a:tailEnd len="sm" w="sm" type="none"/>
          </a:ln>
        </p:spPr>
      </p:pic>
      <p:cxnSp>
        <p:nvCxnSpPr>
          <p:cNvPr id="170" name="Google Shape;170;p22"/>
          <p:cNvCxnSpPr/>
          <p:nvPr/>
        </p:nvCxnSpPr>
        <p:spPr>
          <a:xfrm flipH="1" rot="10800000">
            <a:off x="6696279" y="2925850"/>
            <a:ext cx="1078200" cy="15000"/>
          </a:xfrm>
          <a:prstGeom prst="straightConnector1">
            <a:avLst/>
          </a:prstGeom>
          <a:noFill/>
          <a:ln cap="flat" cmpd="sng" w="9525">
            <a:solidFill>
              <a:schemeClr val="dk2"/>
            </a:solidFill>
            <a:prstDash val="solid"/>
            <a:round/>
            <a:headEnd len="med" w="med" type="none"/>
            <a:tailEnd len="med" w="med" type="none"/>
          </a:ln>
        </p:spPr>
      </p:cxnSp>
      <p:sp>
        <p:nvSpPr>
          <p:cNvPr id="171" name="Google Shape;171;p22"/>
          <p:cNvSpPr txBox="1"/>
          <p:nvPr/>
        </p:nvSpPr>
        <p:spPr>
          <a:xfrm>
            <a:off x="5034200" y="2552725"/>
            <a:ext cx="37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000">
                <a:solidFill>
                  <a:schemeClr val="dk2"/>
                </a:solidFill>
              </a:rPr>
              <a:t>2</a:t>
            </a:r>
            <a:endParaRPr b="1" sz="2900">
              <a:solidFill>
                <a:schemeClr val="dk2"/>
              </a:solidFill>
            </a:endParaRPr>
          </a:p>
        </p:txBody>
      </p:sp>
      <p:sp>
        <p:nvSpPr>
          <p:cNvPr id="172" name="Google Shape;172;p22"/>
          <p:cNvSpPr txBox="1"/>
          <p:nvPr/>
        </p:nvSpPr>
        <p:spPr>
          <a:xfrm>
            <a:off x="5865238" y="2552725"/>
            <a:ext cx="37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000">
                <a:solidFill>
                  <a:schemeClr val="dk2"/>
                </a:solidFill>
              </a:rPr>
              <a:t>4</a:t>
            </a:r>
            <a:endParaRPr sz="1300">
              <a:solidFill>
                <a:schemeClr val="dk2"/>
              </a:solidFill>
            </a:endParaRPr>
          </a:p>
        </p:txBody>
      </p:sp>
      <p:pic>
        <p:nvPicPr>
          <p:cNvPr id="173" name="Google Shape;173;p22"/>
          <p:cNvPicPr preferRelativeResize="0"/>
          <p:nvPr/>
        </p:nvPicPr>
        <p:blipFill>
          <a:blip r:embed="rId6">
            <a:alphaModFix/>
          </a:blip>
          <a:stretch>
            <a:fillRect/>
          </a:stretch>
        </p:blipFill>
        <p:spPr>
          <a:xfrm>
            <a:off x="10660350" y="5245000"/>
            <a:ext cx="1304500" cy="147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